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5" r:id="rId3"/>
    <p:sldMasterId id="2147483688" r:id="rId4"/>
    <p:sldMasterId id="2147483690" r:id="rId5"/>
  </p:sldMasterIdLst>
  <p:notesMasterIdLst>
    <p:notesMasterId r:id="rId43"/>
  </p:notesMasterIdLst>
  <p:handoutMasterIdLst>
    <p:handoutMasterId r:id="rId44"/>
  </p:handoutMasterIdLst>
  <p:sldIdLst>
    <p:sldId id="338" r:id="rId6"/>
    <p:sldId id="405" r:id="rId7"/>
    <p:sldId id="406" r:id="rId8"/>
    <p:sldId id="382" r:id="rId9"/>
    <p:sldId id="341" r:id="rId10"/>
    <p:sldId id="339" r:id="rId11"/>
    <p:sldId id="340" r:id="rId12"/>
    <p:sldId id="358" r:id="rId13"/>
    <p:sldId id="408" r:id="rId14"/>
    <p:sldId id="409" r:id="rId15"/>
    <p:sldId id="361" r:id="rId16"/>
    <p:sldId id="345" r:id="rId17"/>
    <p:sldId id="368" r:id="rId18"/>
    <p:sldId id="371" r:id="rId19"/>
    <p:sldId id="343" r:id="rId20"/>
    <p:sldId id="374" r:id="rId21"/>
    <p:sldId id="369" r:id="rId22"/>
    <p:sldId id="384" r:id="rId23"/>
    <p:sldId id="388" r:id="rId24"/>
    <p:sldId id="387" r:id="rId25"/>
    <p:sldId id="410" r:id="rId26"/>
    <p:sldId id="411" r:id="rId27"/>
    <p:sldId id="412" r:id="rId28"/>
    <p:sldId id="413" r:id="rId29"/>
    <p:sldId id="414" r:id="rId30"/>
    <p:sldId id="415" r:id="rId31"/>
    <p:sldId id="353" r:id="rId32"/>
    <p:sldId id="355" r:id="rId33"/>
    <p:sldId id="375" r:id="rId34"/>
    <p:sldId id="407" r:id="rId35"/>
    <p:sldId id="372" r:id="rId36"/>
    <p:sldId id="357" r:id="rId37"/>
    <p:sldId id="398" r:id="rId38"/>
    <p:sldId id="399" r:id="rId39"/>
    <p:sldId id="403" r:id="rId40"/>
    <p:sldId id="404" r:id="rId41"/>
    <p:sldId id="39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F85"/>
    <a:srgbClr val="F7D1E5"/>
    <a:srgbClr val="1B33FF"/>
    <a:srgbClr val="66FFCC"/>
    <a:srgbClr val="00FF80"/>
    <a:srgbClr val="008040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8099" autoAdjust="0"/>
  </p:normalViewPr>
  <p:slideViewPr>
    <p:cSldViewPr>
      <p:cViewPr>
        <p:scale>
          <a:sx n="60" d="100"/>
          <a:sy n="60" d="100"/>
        </p:scale>
        <p:origin x="-7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2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D937DD79-89B2-46CC-B81F-B042AF8708FA}" type="datetimeFigureOut">
              <a:rPr lang="el-GR"/>
              <a:pPr>
                <a:defRPr/>
              </a:pPr>
              <a:t>20/04/2013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1C40B830-C097-41DF-8F8D-8AF53B967F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5261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81B9F66-0A00-4BB0-A7D8-E28843950D47}" type="datetimeFigureOut">
              <a:rPr lang="en-US"/>
              <a:pPr>
                <a:defRPr/>
              </a:pPr>
              <a:t>4/20/2013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1AE201E3-D20E-49ED-9FD1-31D10E2E5A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36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1B9FA7A4-29E3-4CEB-BBA8-69CB550811DF}" type="slidenum">
              <a:rPr lang="el-GR" smtClean="0">
                <a:latin typeface="Calibri" pitchFamily="34" charset="0"/>
                <a:cs typeface="Arial" charset="0"/>
              </a:rPr>
              <a:pPr eaLnBrk="1" hangingPunct="1"/>
              <a:t>1</a:t>
            </a:fld>
            <a:endParaRPr lang="el-GR" smtClean="0">
              <a:latin typeface="Calibri" pitchFamily="34" charset="0"/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" pitchFamily="2" charset="2"/>
              <a:buNone/>
            </a:pPr>
            <a:r>
              <a:rPr lang="el-GR" smtClean="0"/>
              <a:t>Οι Εικαστικές Τέχνες για τα παιδιά παραμένουν αφηρημένες και χωρίς νόημα έννοιες, εκτός και αν τους προσφέρουμε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" pitchFamily="2" charset="2"/>
              <a:buNone/>
            </a:pPr>
            <a:endParaRPr lang="el-GR" smtClean="0"/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" pitchFamily="2" charset="2"/>
              <a:buNone/>
            </a:pPr>
            <a:r>
              <a:rPr lang="el-GR" smtClean="0"/>
              <a:t>	- εμπειρίες μέσω των αισθήσεων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" pitchFamily="2" charset="2"/>
              <a:buNone/>
            </a:pPr>
            <a:r>
              <a:rPr lang="el-GR" smtClean="0"/>
              <a:t>	- εμπειρίες θέασης του άμεσου τους κόσμου, του αυθεντικού και εικονικού κόσμου, αλλά και των έργων τέχνης/εικόνων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" pitchFamily="2" charset="2"/>
              <a:buNone/>
            </a:pPr>
            <a:r>
              <a:rPr lang="el-GR" smtClean="0"/>
              <a:t>	- εμπειρίες με υλικά και εξερεύνηση των ποιοτήτων και δυνατοτήτων τους μέσα από δημιουργικές διαδικασίες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" pitchFamily="2" charset="2"/>
              <a:buChar char="Ø"/>
            </a:pPr>
            <a:endParaRPr lang="el-GR" i="1" smtClean="0"/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" pitchFamily="2" charset="2"/>
              <a:buChar char="Ø"/>
            </a:pPr>
            <a:endParaRPr lang="el-GR" i="1" smtClean="0"/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" pitchFamily="2" charset="2"/>
              <a:buChar char="Ø"/>
            </a:pPr>
            <a:endParaRPr lang="el-GR" i="1" smtClean="0"/>
          </a:p>
          <a:p>
            <a:pPr marL="273050" indent="-273050" eaLnBrk="1" hangingPunct="1">
              <a:lnSpc>
                <a:spcPct val="120000"/>
              </a:lnSpc>
              <a:buClr>
                <a:srgbClr val="9BBB59"/>
              </a:buClr>
            </a:pPr>
            <a:endParaRPr lang="el-GR" i="1" smtClean="0"/>
          </a:p>
          <a:p>
            <a:pPr marL="273050" indent="-273050" eaLnBrk="1" hangingPunct="1">
              <a:lnSpc>
                <a:spcPct val="120000"/>
              </a:lnSpc>
              <a:buClr>
                <a:srgbClr val="9BBB59"/>
              </a:buClr>
            </a:pPr>
            <a:endParaRPr lang="el-GR" i="1" smtClean="0"/>
          </a:p>
          <a:p>
            <a:pPr marL="273050" indent="-273050" eaLnBrk="1" hangingPunct="1">
              <a:lnSpc>
                <a:spcPct val="120000"/>
              </a:lnSpc>
              <a:buClr>
                <a:srgbClr val="9BBB59"/>
              </a:buClr>
            </a:pPr>
            <a:endParaRPr lang="el-GR" i="1" smtClean="0"/>
          </a:p>
          <a:p>
            <a:pPr marL="273050" indent="-273050" eaLnBrk="1" hangingPunct="1">
              <a:lnSpc>
                <a:spcPct val="120000"/>
              </a:lnSpc>
              <a:buClr>
                <a:srgbClr val="9BBB59"/>
              </a:buClr>
            </a:pPr>
            <a:endParaRPr lang="el-GR" i="1" smtClean="0"/>
          </a:p>
          <a:p>
            <a:pPr marL="273050" indent="-273050" eaLnBrk="1" hangingPunct="1">
              <a:spcBef>
                <a:spcPct val="0"/>
              </a:spcBef>
            </a:pPr>
            <a:endParaRPr lang="el-GR" smtClean="0"/>
          </a:p>
          <a:p>
            <a:pPr marL="273050" indent="-273050" eaLnBrk="1" hangingPunct="1">
              <a:spcBef>
                <a:spcPct val="0"/>
              </a:spcBef>
            </a:pPr>
            <a:endParaRPr lang="el-GR" smtClean="0"/>
          </a:p>
          <a:p>
            <a:pPr marL="273050" indent="-273050"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61E380B5-45F6-4237-BEB9-08C026630691}" type="slidenum">
              <a:rPr lang="el-GR" smtClean="0">
                <a:latin typeface="Calibri" pitchFamily="34" charset="0"/>
                <a:cs typeface="Arial" charset="0"/>
              </a:rPr>
              <a:pPr eaLnBrk="1" hangingPunct="1"/>
              <a:t>12</a:t>
            </a:fld>
            <a:endParaRPr 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2D76B5C1-2C86-48B9-B387-C8D637C3E572}" type="slidenum">
              <a:rPr lang="en-GB" smtClean="0">
                <a:latin typeface="Calibri" pitchFamily="34" charset="0"/>
                <a:cs typeface="Arial" charset="0"/>
              </a:rPr>
              <a:pPr eaLnBrk="1" hangingPunct="1"/>
              <a:t>13</a:t>
            </a:fld>
            <a:endParaRPr lang="en-GB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  <a:p>
            <a:r>
              <a:rPr lang="el-GR" smtClean="0"/>
              <a:t>Προτείνεται η χρήση του εικαστικού ημερολογίου ως μέσο για: </a:t>
            </a:r>
          </a:p>
          <a:p>
            <a:r>
              <a:rPr lang="el-GR" smtClean="0"/>
              <a:t>- παρουσίαση καταγραφών</a:t>
            </a:r>
          </a:p>
          <a:p>
            <a:r>
              <a:rPr lang="el-GR" smtClean="0"/>
              <a:t>- πειραματισμό</a:t>
            </a:r>
          </a:p>
          <a:p>
            <a:r>
              <a:rPr lang="el-GR" smtClean="0"/>
              <a:t>- εξέλιξη ιδεών</a:t>
            </a:r>
          </a:p>
          <a:p>
            <a:r>
              <a:rPr lang="el-GR" smtClean="0"/>
              <a:t>- συνεργασία</a:t>
            </a:r>
          </a:p>
          <a:p>
            <a:r>
              <a:rPr lang="el-GR" smtClean="0"/>
              <a:t>-  αναστοχασμό </a:t>
            </a:r>
          </a:p>
          <a:p>
            <a:r>
              <a:rPr lang="el-GR" smtClean="0"/>
              <a:t>-  αξιολόγηση</a:t>
            </a:r>
          </a:p>
          <a:p>
            <a:endParaRPr lang="el-GR" smtClean="0"/>
          </a:p>
          <a:p>
            <a:r>
              <a:rPr lang="el-GR" smtClean="0"/>
              <a:t>Μπορεί να έχει τη μορφή τετραδίου π.χ. ένα απλό τετράδιο ιχνογραφίας, </a:t>
            </a:r>
          </a:p>
          <a:p>
            <a:r>
              <a:rPr lang="el-GR" smtClean="0"/>
              <a:t>ή τη μορφή τετραδίου που θα κατασκευάσουν τα ίδια τα παιδιά με άχρηστα χαρτόνια ή ανακυκλωμένο χαρτί.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FA8E30C-48AD-45FF-8049-A4F16329FF5B}" type="slidenum">
              <a:rPr lang="en-GB" smtClean="0">
                <a:latin typeface="Calibri" pitchFamily="34" charset="0"/>
                <a:cs typeface="Arial" charset="0"/>
              </a:rPr>
              <a:pPr eaLnBrk="1" hangingPunct="1"/>
              <a:t>14</a:t>
            </a:fld>
            <a:endParaRPr lang="en-GB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z="1100" smtClean="0">
                <a:solidFill>
                  <a:srgbClr val="10253F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l-GR" sz="1100" smtClean="0">
                <a:solidFill>
                  <a:srgbClr val="10253F"/>
                </a:solidFill>
                <a:cs typeface="Arial" charset="0"/>
              </a:rPr>
              <a:t>Στο ΝΑΠ περιλαμβάνονται τρεις καινοτομίες. Η πρώτη αναφέρεται στις</a:t>
            </a:r>
          </a:p>
          <a:p>
            <a:pPr eaLnBrk="1" hangingPunct="1">
              <a:spcBef>
                <a:spcPct val="0"/>
              </a:spcBef>
            </a:pPr>
            <a:endParaRPr lang="el-GR" b="1" smtClean="0">
              <a:solidFill>
                <a:srgbClr val="10253F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l-GR" b="1" smtClean="0">
                <a:solidFill>
                  <a:srgbClr val="10253F"/>
                </a:solidFill>
                <a:cs typeface="Arial" charset="0"/>
              </a:rPr>
              <a:t>Δημιουργικές δράσεις</a:t>
            </a:r>
            <a:r>
              <a:rPr lang="el-GR" smtClean="0">
                <a:solidFill>
                  <a:srgbClr val="10253F"/>
                </a:solidFill>
                <a:cs typeface="Arial" charset="0"/>
              </a:rPr>
              <a:t>, που περιλαμβάνει δραστηριότητες σε χώρους πολιτισμικού ή άλλου ενδιαφέροντος, που είτε σχεδιάζονται με πρωτοβουλία του εκπαιδευτικού, </a:t>
            </a:r>
          </a:p>
          <a:p>
            <a:pPr eaLnBrk="1" hangingPunct="1">
              <a:spcBef>
                <a:spcPct val="0"/>
              </a:spcBef>
            </a:pPr>
            <a:r>
              <a:rPr lang="el-GR" smtClean="0">
                <a:solidFill>
                  <a:srgbClr val="10253F"/>
                </a:solidFill>
                <a:cs typeface="Arial" charset="0"/>
              </a:rPr>
              <a:t>είτε αποτελούν μέρος οργανωμένων προγραμμάτων και ενσωματώνονται</a:t>
            </a:r>
            <a:r>
              <a:rPr lang="el-GR" b="1" smtClean="0">
                <a:solidFill>
                  <a:srgbClr val="10253F"/>
                </a:solidFill>
                <a:cs typeface="Arial" charset="0"/>
              </a:rPr>
              <a:t> </a:t>
            </a:r>
            <a:r>
              <a:rPr lang="el-GR" smtClean="0">
                <a:solidFill>
                  <a:srgbClr val="10253F"/>
                </a:solidFill>
                <a:cs typeface="Arial" charset="0"/>
              </a:rPr>
              <a:t>στην όλη διαδικασία μάθησης και δημιουργίας.</a:t>
            </a:r>
            <a:endParaRPr lang="en-GB" smtClean="0">
              <a:solidFill>
                <a:srgbClr val="10253F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l-GR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9C38D4F3-26AF-4F3B-B92F-290EC45A6A89}" type="slidenum">
              <a:rPr lang="en-GB" smtClean="0">
                <a:latin typeface="Calibri" pitchFamily="34" charset="0"/>
                <a:cs typeface="Arial" charset="0"/>
              </a:rPr>
              <a:pPr eaLnBrk="1" hangingPunct="1"/>
              <a:t>15</a:t>
            </a:fld>
            <a:endParaRPr lang="en-GB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  <a:p>
            <a:pPr eaLnBrk="1" hangingPunct="1">
              <a:spcBef>
                <a:spcPct val="0"/>
              </a:spcBef>
            </a:pPr>
            <a:r>
              <a:rPr lang="el-GR" smtClean="0"/>
              <a:t>Η δεύτερη καινοτομία αναφέρεται στις </a:t>
            </a:r>
            <a:r>
              <a:rPr lang="el-GR" b="1" smtClean="0"/>
              <a:t>Δημιουργικές Συνεργασίες </a:t>
            </a:r>
            <a:r>
              <a:rPr lang="el-GR" smtClean="0"/>
              <a:t>των</a:t>
            </a:r>
            <a:r>
              <a:rPr lang="el-GR" b="1" smtClean="0"/>
              <a:t> </a:t>
            </a:r>
            <a:r>
              <a:rPr lang="el-GR" smtClean="0">
                <a:solidFill>
                  <a:srgbClr val="08121F"/>
                </a:solidFill>
                <a:cs typeface="Arial" charset="0"/>
              </a:rPr>
              <a:t>μαθητών/τριών με </a:t>
            </a:r>
          </a:p>
          <a:p>
            <a:pPr eaLnBrk="1" hangingPunct="1">
              <a:spcBef>
                <a:spcPct val="0"/>
              </a:spcBef>
            </a:pPr>
            <a:r>
              <a:rPr lang="el-GR" smtClean="0">
                <a:solidFill>
                  <a:srgbClr val="08121F"/>
                </a:solidFill>
                <a:cs typeface="Arial" charset="0"/>
              </a:rPr>
              <a:t>γονείς, ανθρώπους της παράδοσης, τεχνίτες, καλλιτέχνες, δημόσια πρόσωπα.</a:t>
            </a:r>
          </a:p>
          <a:p>
            <a:pPr eaLnBrk="1" hangingPunct="1">
              <a:spcBef>
                <a:spcPct val="0"/>
              </a:spcBef>
            </a:pPr>
            <a:endParaRPr lang="el-GR" smtClean="0">
              <a:solidFill>
                <a:srgbClr val="08121F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l-GR" smtClean="0"/>
              <a:t>Η τρίτη καινοτομία προωθεί τη συνεργασία σχολείου και κοινότητας, με ανάπτυξη εικαστικών δραστηριοτήτων που στοχεύουν </a:t>
            </a:r>
          </a:p>
          <a:p>
            <a:pPr eaLnBrk="1" hangingPunct="1">
              <a:spcBef>
                <a:spcPct val="0"/>
              </a:spcBef>
            </a:pPr>
            <a:r>
              <a:rPr lang="el-GR" smtClean="0"/>
              <a:t>σε διάχυση ιδεών και αλληλεπίδραση με την ευρύτερη κοινότητα.</a:t>
            </a:r>
            <a:endParaRPr lang="en-GB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40D30BC9-1A6D-43DB-A590-13EC1A554F48}" type="slidenum">
              <a:rPr lang="en-GB" smtClean="0">
                <a:latin typeface="Calibri" pitchFamily="34" charset="0"/>
                <a:cs typeface="Arial" charset="0"/>
              </a:rPr>
              <a:pPr eaLnBrk="1" hangingPunct="1"/>
              <a:t>16</a:t>
            </a:fld>
            <a:endParaRPr lang="en-GB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Διαφοροποίηση παρατηρείται στην </a:t>
            </a:r>
            <a:r>
              <a:rPr lang="el-GR" b="1" smtClean="0"/>
              <a:t>Αξιοποίηση Έργων Τέχνης </a:t>
            </a:r>
            <a:r>
              <a:rPr lang="el-GR" smtClean="0"/>
              <a:t>στο ΝΑΠ.</a:t>
            </a:r>
          </a:p>
          <a:p>
            <a:endParaRPr lang="el-GR" smtClean="0"/>
          </a:p>
          <a:p>
            <a:pPr>
              <a:buFont typeface="Wingdings" pitchFamily="2" charset="2"/>
              <a:buChar char="Ø"/>
            </a:pPr>
            <a:r>
              <a:rPr lang="el-GR" smtClean="0"/>
              <a:t>Τα έργα τέχνης ενσωματώνονται στη διαδικασία μάθησης χωρίς να αποτελούν αυτοσκοπό του μαθήματος.</a:t>
            </a:r>
          </a:p>
          <a:p>
            <a:endParaRPr lang="el-GR" smtClean="0"/>
          </a:p>
          <a:p>
            <a:pPr>
              <a:buFont typeface="Wingdings" pitchFamily="2" charset="2"/>
              <a:buChar char="Ø"/>
            </a:pPr>
            <a:r>
              <a:rPr lang="el-GR" smtClean="0"/>
              <a:t> Λαμβάνεται υπόψιν το κοινωνικο-πολιτισμικό πλαίσιο στο οποίο δημιουργήθηκαν, προωθώντας τη σταδιακή καλλιέργεια δεξιοτήτων στα παιδιά για τοποθέτηση έργων στο πλαίσιό τους.</a:t>
            </a:r>
          </a:p>
          <a:p>
            <a:pPr>
              <a:buFont typeface="Wingdings" pitchFamily="2" charset="2"/>
              <a:buNone/>
            </a:pPr>
            <a:endParaRPr lang="el-GR" smtClean="0"/>
          </a:p>
          <a:p>
            <a:r>
              <a:rPr lang="el-GR" smtClean="0"/>
              <a:t>[Τα παιδιά από μικρή ηλικία μπορούν να αντιληφθούν ότι οι εικαστικές τέχνες παράγονται π.χ. </a:t>
            </a:r>
          </a:p>
          <a:p>
            <a:pPr>
              <a:buFontTx/>
              <a:buChar char="-"/>
            </a:pPr>
            <a:r>
              <a:rPr lang="el-GR" smtClean="0"/>
              <a:t> σε διαφορετικές εποχές (διακρίνουν το παρόν από το παρελθόν και τη διαφορά του σύγχρονου με το παραδοσιακό)</a:t>
            </a:r>
          </a:p>
          <a:p>
            <a:pPr>
              <a:buFontTx/>
              <a:buChar char="-"/>
            </a:pPr>
            <a:r>
              <a:rPr lang="el-GR" smtClean="0"/>
              <a:t> με διαφορετικούς τρόπους (π.χ. διαφορετικές τεχνικές και υλικά)]</a:t>
            </a:r>
          </a:p>
          <a:p>
            <a:endParaRPr lang="el-GR" b="1" smtClean="0">
              <a:solidFill>
                <a:srgbClr val="CB1F85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mtClean="0"/>
              <a:t>Λαμβάνονται υπόψιν οι εμπειρίες, τα βιώματα και τα στοιχεία της ταυτότητας των δημιουργών.</a:t>
            </a:r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03E86C9B-5AA6-4932-B30C-4B39310FD9AA}" type="slidenum">
              <a:rPr lang="en-GB" smtClean="0">
                <a:latin typeface="Calibri" pitchFamily="34" charset="0"/>
                <a:cs typeface="Arial" charset="0"/>
              </a:rPr>
              <a:pPr eaLnBrk="1" hangingPunct="1"/>
              <a:t>17</a:t>
            </a:fld>
            <a:endParaRPr lang="en-GB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4DF679AD-9481-47A6-AE87-40B2886E6D74}" type="slidenum">
              <a:rPr lang="el-GR" smtClean="0">
                <a:cs typeface="Arial" charset="0"/>
              </a:rPr>
              <a:pPr eaLnBrk="1" hangingPunct="1"/>
              <a:t>18</a:t>
            </a:fld>
            <a:endParaRPr lang="el-G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GB" smtClean="0">
              <a:latin typeface="Arial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8D00DC93-4C4C-4F16-AC54-F8C05A618309}" type="slidenum">
              <a:rPr lang="en-GB" smtClean="0">
                <a:cs typeface="Arial" charset="0"/>
              </a:rPr>
              <a:pPr eaLnBrk="1" hangingPunct="1"/>
              <a:t>21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GB" smtClean="0">
              <a:latin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E5C7CC54-DA30-4ADC-BE90-1399D38DB95C}" type="slidenum">
              <a:rPr lang="en-GB" smtClean="0">
                <a:cs typeface="Arial" charset="0"/>
              </a:rPr>
              <a:pPr eaLnBrk="1" hangingPunct="1"/>
              <a:t>22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GB" smtClean="0">
              <a:latin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486F1881-683E-40F9-B50F-64C0ACDEA96F}" type="slidenum">
              <a:rPr lang="en-GB" smtClean="0">
                <a:cs typeface="Arial" charset="0"/>
              </a:rPr>
              <a:pPr eaLnBrk="1" hangingPunct="1"/>
              <a:t>23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73014D51-E3E5-4854-B89C-CCA7D11BB4F9}" type="slidenum">
              <a:rPr lang="en-GB" smtClean="0">
                <a:latin typeface="Calibri" pitchFamily="34" charset="0"/>
                <a:cs typeface="Arial" charset="0"/>
              </a:rPr>
              <a:pPr eaLnBrk="1" hangingPunct="1"/>
              <a:t>4</a:t>
            </a:fld>
            <a:endParaRPr lang="en-GB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GB" smtClean="0">
              <a:latin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EC5CE3AB-011A-4999-8C46-E1CBC76E8B75}" type="slidenum">
              <a:rPr lang="en-GB" smtClean="0">
                <a:cs typeface="Arial" charset="0"/>
              </a:rPr>
              <a:pPr eaLnBrk="1" hangingPunct="1"/>
              <a:t>24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GB" smtClean="0">
              <a:latin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0B8C63D4-B253-4A64-81F5-F4AF9A974FA9}" type="slidenum">
              <a:rPr lang="en-GB" smtClean="0">
                <a:cs typeface="Arial" charset="0"/>
              </a:rPr>
              <a:pPr eaLnBrk="1" hangingPunct="1"/>
              <a:t>25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GB" smtClean="0">
              <a:latin typeface="Arial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5C20904-E17F-4890-897D-E45070A5D3A8}" type="slidenum">
              <a:rPr lang="en-GB" smtClean="0">
                <a:cs typeface="Arial" charset="0"/>
              </a:rPr>
              <a:pPr eaLnBrk="1" hangingPunct="1"/>
              <a:t>26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3050" indent="-273050" eaLnBrk="1" hangingPunct="1">
              <a:buClr>
                <a:srgbClr val="9BBB59"/>
              </a:buClr>
              <a:buFont typeface="Wingdings 2" pitchFamily="18" charset="2"/>
              <a:buChar char=""/>
            </a:pPr>
            <a:r>
              <a:rPr lang="el-GR" smtClean="0"/>
              <a:t>τις εμπειρίες και τις ανάγκες των παιδιών (ηλικία, ενδιαφέροντα, προϋπάρχουσες γνώσεις και εμπειρίες, ικανότητες και ιδιαιτερότητες)</a:t>
            </a:r>
          </a:p>
          <a:p>
            <a:pPr marL="273050" indent="-273050" eaLnBrk="1" hangingPunct="1">
              <a:buClr>
                <a:srgbClr val="9BBB59"/>
              </a:buClr>
              <a:buFont typeface="Wingdings 2" pitchFamily="18" charset="2"/>
              <a:buChar char=""/>
            </a:pPr>
            <a:r>
              <a:rPr lang="el-GR" smtClean="0"/>
              <a:t>τις ανάγκες του σχολείου και της κοινότητας</a:t>
            </a:r>
          </a:p>
          <a:p>
            <a:pPr marL="273050" indent="-273050" eaLnBrk="1" hangingPunct="1">
              <a:buClr>
                <a:srgbClr val="9BBB59"/>
              </a:buClr>
              <a:buFont typeface="Wingdings 2" pitchFamily="18" charset="2"/>
              <a:buChar char=""/>
            </a:pPr>
            <a:r>
              <a:rPr lang="el-GR" smtClean="0"/>
              <a:t>το χρόνο (αν θα είναι μικρής ή μεγαλύτερης διάρκειας ενότητα, αν θα αποτελεί ένα </a:t>
            </a:r>
            <a:r>
              <a:rPr lang="en-US" smtClean="0"/>
              <a:t>project</a:t>
            </a:r>
            <a:r>
              <a:rPr lang="el-GR" smtClean="0"/>
              <a:t>, αν θα επιτρέπει συνεργασίες με το άλλο προσωπικό του σχολείου και την κοινότητα ή/και διαθεματικές συνδέσεις κ.ά.). </a:t>
            </a:r>
          </a:p>
          <a:p>
            <a:pPr marL="273050" indent="-273050"/>
            <a:endParaRPr lang="el-GR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E4F8470-A998-468D-9833-D0AC9417279E}" type="slidenum">
              <a:rPr lang="en-GB" smtClean="0">
                <a:latin typeface="Calibri" pitchFamily="34" charset="0"/>
                <a:cs typeface="Arial" charset="0"/>
              </a:rPr>
              <a:pPr eaLnBrk="1" hangingPunct="1"/>
              <a:t>28</a:t>
            </a:fld>
            <a:endParaRPr lang="en-GB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GB" smtClean="0">
              <a:latin typeface="Arial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2779F1A1-D3A9-4712-8FE6-FCFC1BDBEC47}" type="slidenum">
              <a:rPr lang="en-GB" smtClean="0">
                <a:cs typeface="Arial" charset="0"/>
              </a:rPr>
              <a:pPr eaLnBrk="1" hangingPunct="1"/>
              <a:t>29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3050" indent="-273050" eaLnBrk="1" hangingPunct="1">
              <a:buClr>
                <a:srgbClr val="9BBB59"/>
              </a:buClr>
              <a:buFont typeface="Wingdings 2" pitchFamily="18" charset="2"/>
              <a:buChar char=""/>
            </a:pPr>
            <a:r>
              <a:rPr lang="el-GR" smtClean="0"/>
              <a:t>Περιλαμβάνονται στόχοι και από τους τρεις βασικούς άξονες των γνώσεων, στάσεων και δεξιοτήτων. </a:t>
            </a:r>
          </a:p>
          <a:p>
            <a:pPr marL="273050" indent="-273050" eaLnBrk="1" hangingPunct="1">
              <a:buClr>
                <a:srgbClr val="9BBB59"/>
              </a:buClr>
            </a:pPr>
            <a:endParaRPr lang="el-GR" smtClean="0"/>
          </a:p>
          <a:p>
            <a:pPr marL="273050" indent="-273050" eaLnBrk="1" hangingPunct="1">
              <a:buClr>
                <a:srgbClr val="9BBB59"/>
              </a:buClr>
              <a:buFont typeface="Wingdings 2" pitchFamily="18" charset="2"/>
              <a:buChar char=""/>
            </a:pPr>
            <a:r>
              <a:rPr lang="el-GR" smtClean="0"/>
              <a:t>Οι εκπαιδευτικοί διατυπώνουν σαφείς στόχους οι οποίοι θα τους βοηθήσουν στην καταγραφή των δραστηριοτήτων, αλλά και στην αξιολόγηση της ενότητας.</a:t>
            </a:r>
          </a:p>
          <a:p>
            <a:pPr marL="273050" indent="-273050" eaLnBrk="1" hangingPunct="1">
              <a:buClr>
                <a:srgbClr val="9BBB59"/>
              </a:buClr>
              <a:buFont typeface="Wingdings 2" pitchFamily="18" charset="2"/>
              <a:buNone/>
            </a:pPr>
            <a:r>
              <a:rPr lang="el-GR" sz="1400" b="1" smtClean="0">
                <a:solidFill>
                  <a:srgbClr val="CB1F85"/>
                </a:solidFill>
              </a:rPr>
              <a:t>Ερωτήματα</a:t>
            </a:r>
          </a:p>
          <a:p>
            <a:pPr marL="273050" indent="-273050" eaLnBrk="1" hangingPunct="1">
              <a:buClr>
                <a:srgbClr val="9BBB59"/>
              </a:buClr>
              <a:buFont typeface="Wingdings 2" pitchFamily="18" charset="2"/>
              <a:buChar char=""/>
            </a:pPr>
            <a:r>
              <a:rPr lang="el-GR" sz="800" smtClean="0"/>
              <a:t>Ποιες γνώσεις και εμπειρίες θα επιδιώξουν να αποκτήσουν τα παιδιά; </a:t>
            </a:r>
          </a:p>
          <a:p>
            <a:pPr marL="273050" indent="-273050" eaLnBrk="1" hangingPunct="1">
              <a:buClr>
                <a:srgbClr val="9BBB59"/>
              </a:buClr>
              <a:buFont typeface="Wingdings 2" pitchFamily="18" charset="2"/>
              <a:buChar char=""/>
            </a:pPr>
            <a:r>
              <a:rPr lang="el-GR" sz="800" smtClean="0"/>
              <a:t>Ποιες δεξιότητες θα καλλιεργήσουν;</a:t>
            </a:r>
          </a:p>
          <a:p>
            <a:pPr marL="273050" indent="-273050" eaLnBrk="1" hangingPunct="1">
              <a:buClr>
                <a:srgbClr val="9BBB59"/>
              </a:buClr>
              <a:buFont typeface="Wingdings 2" pitchFamily="18" charset="2"/>
              <a:buChar char=""/>
            </a:pPr>
            <a:r>
              <a:rPr lang="el-GR" sz="800" smtClean="0"/>
              <a:t>Σε ποιες έννοιες θα επικεντρωθούν;</a:t>
            </a:r>
          </a:p>
          <a:p>
            <a:pPr marL="273050" indent="-273050" eaLnBrk="1" hangingPunct="1">
              <a:buClr>
                <a:srgbClr val="9BBB59"/>
              </a:buClr>
              <a:buFont typeface="Wingdings 2" pitchFamily="18" charset="2"/>
              <a:buChar char=""/>
            </a:pPr>
            <a:r>
              <a:rPr lang="el-GR" sz="800" smtClean="0"/>
              <a:t>Ποιες στάσεις/αξίες θα καλλιεργήσουν;</a:t>
            </a:r>
          </a:p>
          <a:p>
            <a:pPr marL="273050" indent="-273050"/>
            <a:endParaRPr lang="el-GR" smtClean="0"/>
          </a:p>
          <a:p>
            <a:pPr marL="273050" indent="-273050"/>
            <a:endParaRPr lang="el-GR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92FA9C08-32D7-469B-B894-702ADAD9801D}" type="slidenum">
              <a:rPr lang="en-GB" smtClean="0">
                <a:latin typeface="Calibri" pitchFamily="34" charset="0"/>
                <a:cs typeface="Arial" charset="0"/>
              </a:rPr>
              <a:pPr eaLnBrk="1" hangingPunct="1"/>
              <a:t>30</a:t>
            </a:fld>
            <a:endParaRPr lang="en-GB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Η αξιολόγηση έχει συμβουλευτικό χαρακτήρα και δίνει την ευχέρεια στον εκπαιδευτικό να κάνει τις επιλογές του ανάλογα με τις ανάγκες των μαθητών και της σχολικής μονάδας.</a:t>
            </a:r>
          </a:p>
          <a:p>
            <a:endParaRPr lang="el-GR" smtClean="0"/>
          </a:p>
          <a:p>
            <a:pPr eaLnBrk="1" hangingPunct="1">
              <a:buClr>
                <a:srgbClr val="9BBB59"/>
              </a:buClr>
              <a:buFontTx/>
              <a:buChar char="•"/>
            </a:pPr>
            <a:r>
              <a:rPr lang="el-GR" smtClean="0"/>
              <a:t>εκπαιδευτικοί χρησιμοποιούν την καταγραφή, συλλέγουν δεδομένα και επαναπροσδιορίζουν δραστηριότητες. </a:t>
            </a:r>
          </a:p>
          <a:p>
            <a:pPr eaLnBrk="1" hangingPunct="1">
              <a:buClr>
                <a:srgbClr val="9BBB59"/>
              </a:buClr>
              <a:buFontTx/>
              <a:buChar char="•"/>
            </a:pPr>
            <a:r>
              <a:rPr lang="el-GR" smtClean="0"/>
              <a:t>Ιδιαίτερη έμφαση δίνεται στη διατήρηση 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659575A5-F646-4BD0-8729-F9DEC3609C5A}" type="slidenum">
              <a:rPr lang="en-GB" smtClean="0">
                <a:latin typeface="Calibri" pitchFamily="34" charset="0"/>
                <a:cs typeface="Arial" charset="0"/>
              </a:rPr>
              <a:pPr eaLnBrk="1" hangingPunct="1"/>
              <a:t>32</a:t>
            </a:fld>
            <a:endParaRPr lang="en-GB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9718C224-B628-48AF-8CE0-3AA8FA01A46E}" type="slidenum">
              <a:rPr lang="en-GB" smtClean="0">
                <a:latin typeface="Calibri" pitchFamily="34" charset="0"/>
                <a:cs typeface="Arial" charset="0"/>
              </a:rPr>
              <a:pPr eaLnBrk="1" hangingPunct="1"/>
              <a:t>35</a:t>
            </a:fld>
            <a:endParaRPr lang="en-GB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Τα νέα στοιχεία που εντοπίζονται στο ΝΑΠ Εικαστικών Τεχνών αναφέρονται </a:t>
            </a:r>
          </a:p>
          <a:p>
            <a:pPr eaLnBrk="1" hangingPunct="1">
              <a:spcBef>
                <a:spcPct val="0"/>
              </a:spcBef>
            </a:pPr>
            <a:endParaRPr lang="el-GR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l-GR" smtClean="0"/>
              <a:t>Στον επαναπροσδιορισμό του όρου και ρόλου των Εικαστικών Τεχνών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l-GR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l-GR" smtClean="0"/>
              <a:t>Στη σύνδεση των βαθμίδων εκπαίδευσης (όπου επιτυγχάνεται τόσο η συνέχεια του ενιαίου και συνεκτικού σώματος γνώσεων, όσο και η επίτευξη μακροπρόθεσμων στόχων, και δίνεται η δυνατότητα καλλιέργειας συγκεκριμένων δεξιοτήτων σε όλες τις βαθμίδες).</a:t>
            </a:r>
          </a:p>
          <a:p>
            <a:pPr eaLnBrk="1" hangingPunct="1">
              <a:spcBef>
                <a:spcPct val="0"/>
              </a:spcBef>
            </a:pPr>
            <a:endParaRPr lang="el-GR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l-GR" smtClean="0"/>
              <a:t>Στον καθορισμό δεικτών επιτυχίας για κάθε βαθμίδα</a:t>
            </a:r>
          </a:p>
          <a:p>
            <a:pPr eaLnBrk="1" hangingPunct="1">
              <a:spcBef>
                <a:spcPct val="0"/>
              </a:spcBef>
            </a:pPr>
            <a:endParaRPr lang="el-GR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l-GR" smtClean="0"/>
              <a:t>Στην εισαγωγή σύγχρονων και ευέλικτων διδακτικών προσεγγίσεων και</a:t>
            </a:r>
          </a:p>
          <a:p>
            <a:pPr eaLnBrk="1" hangingPunct="1">
              <a:spcBef>
                <a:spcPct val="0"/>
              </a:spcBef>
            </a:pPr>
            <a:endParaRPr lang="el-GR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l-GR" smtClean="0"/>
              <a:t>Στην κριτική σκέψη ως δεξιότητα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GB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19AD6CBA-3DB7-4C9B-B8ED-C8D5165EBE88}" type="slidenum">
              <a:rPr lang="en-GB" smtClean="0">
                <a:latin typeface="Calibri" pitchFamily="34" charset="0"/>
                <a:cs typeface="Arial" charset="0"/>
              </a:rPr>
              <a:pPr eaLnBrk="1" hangingPunct="1"/>
              <a:t>5</a:t>
            </a:fld>
            <a:endParaRPr lang="en-GB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l-GR" smtClean="0">
              <a:latin typeface="Myriad Pro" pitchFamily="34" charset="0"/>
            </a:endParaRPr>
          </a:p>
          <a:p>
            <a:pPr>
              <a:spcBef>
                <a:spcPct val="0"/>
              </a:spcBef>
            </a:pPr>
            <a:r>
              <a:rPr lang="el-GR" smtClean="0"/>
              <a:t>Οι  Εικαστικές  Τέχνες  είναι  ενσωματωμένες  στην  καθημερινή  μας  ζωή  και  αποτελούν  αναπόσπαστο μέρος </a:t>
            </a:r>
          </a:p>
          <a:p>
            <a:pPr>
              <a:spcBef>
                <a:spcPct val="0"/>
              </a:spcBef>
            </a:pPr>
            <a:r>
              <a:rPr lang="el-GR" smtClean="0"/>
              <a:t>του τοπικού και παγκόσμιου πολιτισμού.  </a:t>
            </a:r>
          </a:p>
          <a:p>
            <a:pPr>
              <a:spcBef>
                <a:spcPct val="0"/>
              </a:spcBef>
            </a:pPr>
            <a:endParaRPr lang="el-GR" sz="1400" i="1" smtClean="0"/>
          </a:p>
          <a:p>
            <a:pPr>
              <a:spcBef>
                <a:spcPct val="0"/>
              </a:spcBef>
            </a:pPr>
            <a:r>
              <a:rPr lang="el-GR" sz="1400" i="1" smtClean="0"/>
              <a:t>Σύμφωνα με τον επαναπροσδιορισμό του όρου, περιλαμβάνουν: </a:t>
            </a:r>
            <a:endParaRPr lang="en-US" sz="1400" i="1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l-GR" smtClean="0"/>
              <a:t>  τις καλές τέχνες (π.χ. γλυπτική, ζωγραφική, αρχιτεκτονική)</a:t>
            </a:r>
            <a:endParaRPr lang="en-US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l-GR" smtClean="0"/>
              <a:t>  εικόνες και αντικείμενα της καθημερινότητας (π.χ.</a:t>
            </a:r>
          </a:p>
          <a:p>
            <a:pPr>
              <a:spcBef>
                <a:spcPct val="0"/>
              </a:spcBef>
            </a:pPr>
            <a:r>
              <a:rPr lang="el-GR" smtClean="0"/>
              <a:t>    ψηφιακή εικόνα, διαφήμιση, παιγνίδια)</a:t>
            </a:r>
            <a:endParaRPr lang="en-US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l-GR" smtClean="0"/>
              <a:t>  αντικείμενα παραδοσιακής τέχνης (π.χ. αγγεία, κεντήματα)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l-GR" smtClean="0"/>
              <a:t>  μορφές τέχνης από διάφορους πολιτισμούς </a:t>
            </a:r>
          </a:p>
          <a:p>
            <a:pPr eaLnBrk="1" hangingPunct="1">
              <a:spcBef>
                <a:spcPct val="0"/>
              </a:spcBef>
            </a:pPr>
            <a:r>
              <a:rPr lang="el-GR" smtClean="0">
                <a:latin typeface="Myriad Pro" pitchFamily="34" charset="0"/>
              </a:rPr>
              <a:t>	</a:t>
            </a:r>
            <a:endParaRPr lang="en-GB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4ACED153-02BC-4676-B21E-FF8E22CF369A}" type="slidenum">
              <a:rPr lang="el-GR" smtClean="0">
                <a:latin typeface="Calibri" pitchFamily="34" charset="0"/>
                <a:cs typeface="Arial" charset="0"/>
              </a:rPr>
              <a:pPr eaLnBrk="1" hangingPunct="1"/>
              <a:t>6</a:t>
            </a:fld>
            <a:endParaRPr 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Ο σκοπός των Εικαστικών Τεχνών αναφέρεται στην</a:t>
            </a:r>
          </a:p>
          <a:p>
            <a:pPr eaLnBrk="1" hangingPunct="1">
              <a:spcBef>
                <a:spcPct val="0"/>
              </a:spcBef>
            </a:pPr>
            <a:r>
              <a:rPr lang="el-GR" smtClean="0">
                <a:solidFill>
                  <a:srgbClr val="0B1B2E"/>
                </a:solidFill>
              </a:rPr>
              <a:t>ανάπτυξη κριτικά σκεπτόμενων, συνειδητοποιημένων δημιουργών – θεατών που συμβάλλουν ενεργά </a:t>
            </a:r>
          </a:p>
          <a:p>
            <a:pPr eaLnBrk="1" hangingPunct="1">
              <a:spcBef>
                <a:spcPct val="0"/>
              </a:spcBef>
            </a:pPr>
            <a:r>
              <a:rPr lang="el-GR" smtClean="0">
                <a:solidFill>
                  <a:srgbClr val="0B1B2E"/>
                </a:solidFill>
              </a:rPr>
              <a:t>στη βελτίωση της ποιότητας της ζωής τους.</a:t>
            </a:r>
            <a:endParaRPr lang="en-GB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22A8D5D2-2B56-4BFC-B818-D7C88FB1EE3B}" type="slidenum">
              <a:rPr lang="el-GR" smtClean="0">
                <a:latin typeface="Calibri" pitchFamily="34" charset="0"/>
                <a:cs typeface="Arial" charset="0"/>
              </a:rPr>
              <a:pPr eaLnBrk="1" hangingPunct="1"/>
              <a:t>7</a:t>
            </a:fld>
            <a:endParaRPr 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Προτείνεται ένα μεθοδολογικό πλαίσιο που στηρίζεται στις:</a:t>
            </a:r>
          </a:p>
          <a:p>
            <a:r>
              <a:rPr lang="el-GR" b="1" smtClean="0"/>
              <a:t> </a:t>
            </a:r>
            <a:endParaRPr lang="el-GR" smtClean="0"/>
          </a:p>
          <a:p>
            <a:r>
              <a:rPr lang="el-GR" b="1" smtClean="0"/>
              <a:t>Α. Παιδοκεντρικές - Νοοκατασκευαστικές προσεγγίσεις στην Εικαστική Αγωγή</a:t>
            </a:r>
            <a:endParaRPr lang="el-GR" smtClean="0"/>
          </a:p>
          <a:p>
            <a:r>
              <a:rPr lang="el-GR" b="1" smtClean="0"/>
              <a:t> </a:t>
            </a:r>
            <a:endParaRPr lang="el-GR" smtClean="0"/>
          </a:p>
          <a:p>
            <a:r>
              <a:rPr lang="el-GR" b="1" smtClean="0"/>
              <a:t>Β. Κριτική Παιδαγωγική στην Εικαστική Αγωγή</a:t>
            </a:r>
            <a:endParaRPr lang="el-GR" smtClean="0"/>
          </a:p>
          <a:p>
            <a:endParaRPr lang="el-G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C939A60-356F-4D06-A83C-0DAA37F936D9}" type="slidenum">
              <a:rPr lang="en-GB" smtClean="0">
                <a:latin typeface="Calibri" pitchFamily="34" charset="0"/>
                <a:cs typeface="Arial" charset="0"/>
              </a:rPr>
              <a:pPr eaLnBrk="1" hangingPunct="1"/>
              <a:t>8</a:t>
            </a:fld>
            <a:endParaRPr lang="en-GB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Σύμφωνα με τις </a:t>
            </a:r>
            <a:r>
              <a:rPr lang="el-GR" b="1" dirty="0" smtClean="0"/>
              <a:t>Παιδοκεντρικές – Νοοκατασκευαστικές Προσεγγίσεις στην Εικαστική Αγωγή,</a:t>
            </a:r>
            <a:r>
              <a:rPr lang="el-GR" dirty="0" smtClean="0"/>
              <a:t> </a:t>
            </a:r>
          </a:p>
          <a:p>
            <a:pPr>
              <a:defRPr/>
            </a:pPr>
            <a:r>
              <a:rPr lang="el-GR" dirty="0" smtClean="0"/>
              <a:t>η μάθηση θέτει στον πυρήνα του σχεδιασμού και της εφαρμογής των εικαστικών δραστηριοτήτων την </a:t>
            </a:r>
            <a:r>
              <a:rPr lang="el-GR" i="1" dirty="0" smtClean="0"/>
              <a:t>εμπειρία. </a:t>
            </a:r>
          </a:p>
          <a:p>
            <a:pPr>
              <a:defRPr/>
            </a:pPr>
            <a:r>
              <a:rPr lang="el-GR" dirty="0" smtClean="0"/>
              <a:t>Αξιοποιούνται τα ενδιαφέροντα και οι εμπειρίες των μαθητών/τριών μέσα σε αυθεντικά-πραγματικά πλαίσια, και δίνονται ευκαιρίες για </a:t>
            </a:r>
            <a:r>
              <a:rPr lang="el-GR" dirty="0" err="1" smtClean="0"/>
              <a:t>πολυτροπική</a:t>
            </a:r>
            <a:r>
              <a:rPr lang="el-GR" dirty="0" smtClean="0"/>
              <a:t> εικαστική έκφραση. </a:t>
            </a:r>
          </a:p>
          <a:p>
            <a:pPr>
              <a:defRPr/>
            </a:pPr>
            <a:endParaRPr lang="el-GR" i="1" dirty="0" smtClean="0"/>
          </a:p>
          <a:p>
            <a:pPr>
              <a:defRPr/>
            </a:pPr>
            <a:r>
              <a:rPr lang="el-GR" dirty="0" smtClean="0"/>
              <a:t>Οι δραστηριότητες έχουν συνέχεια και εξέλιξη, ενώ δίνονται ευκαιρίες για δημιουργία μέσα σε ένα αλληλεπιδραστικό περιβάλλον μάθησης. </a:t>
            </a:r>
          </a:p>
          <a:p>
            <a:pPr>
              <a:defRPr/>
            </a:pPr>
            <a:r>
              <a:rPr lang="el-GR" dirty="0" smtClean="0"/>
              <a:t>Ιδιαίτερη έμφαση δίνεται στην ανάπτυξη στρατηγικών που επιτρέπουν στους μαθητές/</a:t>
            </a:r>
            <a:r>
              <a:rPr lang="el-GR" dirty="0" err="1" smtClean="0"/>
              <a:t>τριες </a:t>
            </a:r>
            <a:r>
              <a:rPr lang="el-GR" dirty="0" smtClean="0"/>
              <a:t>να μάθουν πώς να μαθαίνουν. 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Ενθαρρύνεται η διαφοροποίηση της διδασκαλίας μέσα από πολλαπλές διαδρομές μάθησης, καθώς και η στοχαστική δράση.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endParaRPr lang="el-GR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A2C0C1F7-0EB7-40E4-8A80-C5EB35DDC466}" type="slidenum">
              <a:rPr lang="en-GB" smtClean="0">
                <a:latin typeface="Calibri" pitchFamily="34" charset="0"/>
                <a:cs typeface="Arial" charset="0"/>
              </a:rPr>
              <a:pPr eaLnBrk="1" hangingPunct="1"/>
              <a:t>9</a:t>
            </a:fld>
            <a:endParaRPr lang="en-GB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l-GR" dirty="0" smtClean="0"/>
              <a:t> </a:t>
            </a:r>
            <a:r>
              <a:rPr lang="el-GR" b="1" dirty="0" smtClean="0"/>
              <a:t> 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Μέσα από την </a:t>
            </a:r>
            <a:r>
              <a:rPr lang="el-GR" b="1" dirty="0" smtClean="0"/>
              <a:t>Κριτική Παιδαγωγική </a:t>
            </a:r>
            <a:r>
              <a:rPr lang="el-GR" dirty="0" smtClean="0"/>
              <a:t>οι Εικαστικές Τέχνες αποτελούν πράξη για τη δημιουργία του κατάλληλου εκπαιδευτικού περιβάλλοντος που θα οδηγήσει στην κοινωνική και πολιτισμική αλλαγή.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Προωθούνται εικαστικές δραστηριότητες με επίκεντρο τις ανησυχίες των μαθητών/τριών, τον κριτικό στοχασμό και την έρευνα, τη σύνδεση του σχολείου με την κοινωνία, και την προώθηση ιδεών μέσα από ανάληψη πρωτοβουλιών. 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Οι εικαστικές τέχνες </a:t>
            </a:r>
            <a:r>
              <a:rPr lang="el-GR" dirty="0" smtClean="0">
                <a:cs typeface="Arial" pitchFamily="34" charset="0"/>
              </a:rPr>
              <a:t>αποδέχονται την υποκειμενικότητα, τις πολλαπλές ερμηνείες και το διάλογο.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Ενσωματώνονται οι σύγχρονες μορφές εικαστικής δημιουργίας, οι οποίες υποστηρίζουν την σύνδεση της Εικαστικής Αγωγής με τους τρόπους ζωής και βιώματα των παιδιών.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endParaRPr lang="el-GR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A883990B-52AF-46AA-AD9C-67D08DE1AD79}" type="slidenum">
              <a:rPr lang="en-GB" smtClean="0">
                <a:latin typeface="Calibri" pitchFamily="34" charset="0"/>
                <a:cs typeface="Arial" charset="0"/>
              </a:rPr>
              <a:pPr eaLnBrk="1" hangingPunct="1"/>
              <a:t>10</a:t>
            </a:fld>
            <a:endParaRPr lang="en-GB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  <a:p>
            <a:r>
              <a:rPr lang="el-GR" smtClean="0"/>
              <a:t>Προτείνεται ο συνδυασμός των Προσεγγίσεων μέσα από τη χρήση πολλαπλών διδακτικών στρατηγικών, </a:t>
            </a:r>
          </a:p>
          <a:p>
            <a:r>
              <a:rPr lang="el-GR" smtClean="0"/>
              <a:t>οι οποίες παρουσιάζονται στον Οδηγό Εκπαιδευτικού, σελ. 15-18.</a:t>
            </a:r>
          </a:p>
          <a:p>
            <a:r>
              <a:rPr lang="el-GR" b="1" smtClean="0"/>
              <a:t> </a:t>
            </a:r>
            <a:endParaRPr lang="el-GR" smtClean="0"/>
          </a:p>
          <a:p>
            <a:endParaRPr lang="el-GR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F57ABEA5-B228-49C9-AA74-0E79751A3A66}" type="slidenum">
              <a:rPr lang="en-GB" smtClean="0">
                <a:latin typeface="Calibri" pitchFamily="34" charset="0"/>
                <a:cs typeface="Arial" charset="0"/>
              </a:rPr>
              <a:pPr eaLnBrk="1" hangingPunct="1"/>
              <a:t>11</a:t>
            </a:fld>
            <a:endParaRPr lang="en-GB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013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18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296675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43515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733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876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753915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913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8614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2499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752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053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204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32719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60462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8818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07215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02461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6356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8523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853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500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120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184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7097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71910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5988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0" r:id="rId1"/>
    <p:sldLayoutId id="2147485111" r:id="rId2"/>
    <p:sldLayoutId id="2147485112" r:id="rId3"/>
    <p:sldLayoutId id="2147485113" r:id="rId4"/>
    <p:sldLayoutId id="2147485114" r:id="rId5"/>
    <p:sldLayoutId id="2147485115" r:id="rId6"/>
    <p:sldLayoutId id="2147485116" r:id="rId7"/>
    <p:sldLayoutId id="2147485117" r:id="rId8"/>
    <p:sldLayoutId id="2147485118" r:id="rId9"/>
    <p:sldLayoutId id="2147485133" r:id="rId10"/>
    <p:sldLayoutId id="2147485134" r:id="rId11"/>
    <p:sldLayoutId id="2147485119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0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3000" b="1" kern="1200">
          <a:solidFill>
            <a:schemeClr val="tx1"/>
          </a:solidFill>
          <a:latin typeface="Courier New" pitchFamily="49" charset="0"/>
          <a:ea typeface="MS PGothic" pitchFamily="34" charset="-128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1" r:id="rId1"/>
    <p:sldLayoutId id="2147485122" r:id="rId2"/>
    <p:sldLayoutId id="2147485123" r:id="rId3"/>
    <p:sldLayoutId id="2147485124" r:id="rId4"/>
    <p:sldLayoutId id="2147485125" r:id="rId5"/>
    <p:sldLayoutId id="2147485126" r:id="rId6"/>
    <p:sldLayoutId id="2147485127" r:id="rId7"/>
    <p:sldLayoutId id="2147485128" r:id="rId8"/>
    <p:sldLayoutId id="2147485129" r:id="rId9"/>
    <p:sldLayoutId id="2147485135" r:id="rId10"/>
    <p:sldLayoutId id="2147485136" r:id="rId11"/>
    <p:sldLayoutId id="2147485130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1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3000" b="1" kern="1200">
          <a:solidFill>
            <a:schemeClr val="tx1"/>
          </a:solidFill>
          <a:latin typeface="Courier New" pitchFamily="49" charset="0"/>
          <a:ea typeface="MS PGothic" pitchFamily="34" charset="-128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2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3000" b="1" kern="1200">
          <a:solidFill>
            <a:schemeClr val="tx1"/>
          </a:solidFill>
          <a:latin typeface="Courier New" pitchFamily="49" charset="0"/>
          <a:ea typeface="MS PGothic" pitchFamily="34" charset="-128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s.ac.cy/klimakio/Themata/Eikastiki-Agogi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752600"/>
            <a:ext cx="7117180" cy="1470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ΝΕΟ ΑΝΑΛΥΤΙΚΟ ΠΡΟΓΡΑΜΜΑ</a:t>
            </a:r>
            <a:br>
              <a:rPr lang="el-GR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</a:br>
            <a:r>
              <a:rPr lang="el-GR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ΕΙΚΑΣΤΙΚΩΝ ΤΕΧΝΩΝ</a:t>
            </a:r>
            <a:r>
              <a:rPr lang="el-GR" sz="3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 </a:t>
            </a:r>
            <a:endParaRPr lang="el-GR" sz="36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+mn-ea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200400"/>
            <a:ext cx="6858000" cy="1328738"/>
          </a:xfrm>
          <a:gradFill rotWithShape="1">
            <a:gsLst>
              <a:gs pos="0">
                <a:srgbClr val="E2EDFF"/>
              </a:gs>
              <a:gs pos="64999">
                <a:srgbClr val="B8D4FF"/>
              </a:gs>
              <a:gs pos="100000">
                <a:srgbClr val="99C2FF"/>
              </a:gs>
            </a:gsLst>
            <a:lin ang="5400000" scaled="1"/>
          </a:gradFill>
          <a:ln cap="flat">
            <a:solidFill>
              <a:srgbClr val="4B87D2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defRPr/>
            </a:pPr>
            <a:endParaRPr lang="el-GR" smtClean="0">
              <a:latin typeface="Segoe Print" pitchFamily="2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el-GR" b="1" smtClean="0">
                <a:solidFill>
                  <a:srgbClr val="004E6D"/>
                </a:solidFill>
                <a:latin typeface="Segoe Print" pitchFamily="2" charset="0"/>
                <a:cs typeface="Arial" charset="0"/>
              </a:rPr>
              <a:t>Από τη θεωρία στην πράξη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mtClean="0">
              <a:cs typeface="Arial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684338" y="5029200"/>
            <a:ext cx="5616575" cy="1662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l-GR" sz="1600" dirty="0" smtClean="0">
                <a:latin typeface="+mn-lt"/>
              </a:rPr>
              <a:t>Ομάδα Υποστήριξης</a:t>
            </a:r>
          </a:p>
          <a:p>
            <a:pPr algn="ctr" eaLnBrk="1" hangingPunct="1">
              <a:defRPr/>
            </a:pPr>
            <a:r>
              <a:rPr lang="el-GR" sz="1600" dirty="0" smtClean="0">
                <a:latin typeface="+mn-lt"/>
              </a:rPr>
              <a:t>Νέου Αναλυτικού Προγράμματος</a:t>
            </a:r>
          </a:p>
          <a:p>
            <a:pPr algn="ctr" eaLnBrk="1" hangingPunct="1">
              <a:defRPr/>
            </a:pPr>
            <a:r>
              <a:rPr lang="el-GR" sz="1600" dirty="0" smtClean="0">
                <a:latin typeface="+mn-lt"/>
              </a:rPr>
              <a:t>Εικαστικών Τεχνών</a:t>
            </a:r>
          </a:p>
          <a:p>
            <a:pPr algn="ctr" eaLnBrk="1" hangingPunct="1">
              <a:defRPr/>
            </a:pPr>
            <a:endParaRPr lang="el-GR" dirty="0" smtClean="0">
              <a:latin typeface="+mn-lt"/>
            </a:endParaRPr>
          </a:p>
          <a:p>
            <a:pPr algn="ctr" eaLnBrk="1" hangingPunct="1">
              <a:defRPr/>
            </a:pPr>
            <a:r>
              <a:rPr lang="el-GR" sz="1200" dirty="0" smtClean="0">
                <a:latin typeface="+mn-lt"/>
              </a:rPr>
              <a:t>Ενημερωτική συνάντηση για ΕΔΕ</a:t>
            </a:r>
          </a:p>
          <a:p>
            <a:pPr algn="ctr" eaLnBrk="1" hangingPunct="1">
              <a:defRPr/>
            </a:pPr>
            <a:r>
              <a:rPr lang="el-GR" sz="1200" dirty="0" smtClean="0">
                <a:latin typeface="+mn-lt"/>
              </a:rPr>
              <a:t>Παιδαγωγικό Ινστιτούτο Κύπρου</a:t>
            </a:r>
          </a:p>
          <a:p>
            <a:pPr algn="ctr" eaLnBrk="1" hangingPunct="1">
              <a:defRPr/>
            </a:pPr>
            <a:r>
              <a:rPr lang="el-GR" sz="1200" dirty="0" smtClean="0">
                <a:latin typeface="+mn-lt"/>
              </a:rPr>
              <a:t>Δεκέμβριος 2012</a:t>
            </a:r>
            <a:endParaRPr lang="el-GR" dirty="0" smtClean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52400"/>
            <a:ext cx="6477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2800" dirty="0">
                <a:solidFill>
                  <a:srgbClr val="A8C5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Υπουργείο Παιδείας &amp; Πολιτισμού</a:t>
            </a:r>
            <a:endParaRPr lang="el-GR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14375" y="762000"/>
            <a:ext cx="7743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Διεύθυνση Δημοτικής Εκπαίδευσης</a:t>
            </a:r>
            <a:endParaRPr lang="en-GB" sz="2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381000" y="230188"/>
            <a:ext cx="8382000" cy="885825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sz="3200" b="1" spc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cs typeface="ＭＳ Ｐゴシック" charset="0"/>
              </a:rPr>
              <a:t>Κριτική Παιδαγωγική </a:t>
            </a:r>
            <a:br>
              <a:rPr lang="el-GR" sz="3200" b="1" spc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cs typeface="ＭＳ Ｐゴシック" charset="0"/>
              </a:rPr>
            </a:br>
            <a:r>
              <a:rPr lang="el-GR" sz="3200" b="1" spc="0" smtClean="0">
                <a:ln>
                  <a:noFill/>
                </a:ln>
                <a:solidFill>
                  <a:schemeClr val="tx1"/>
                </a:solidFill>
                <a:effectLst/>
                <a:cs typeface="ＭＳ Ｐゴシック" charset="0"/>
              </a:rPr>
              <a:t>και Εικαστική Αγωγή</a:t>
            </a:r>
            <a:endParaRPr lang="el-GR" sz="3200" b="1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0" y="1447800"/>
            <a:ext cx="72390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73050" indent="-273050" defTabSz="912813">
              <a:lnSpc>
                <a:spcPct val="90000"/>
              </a:lnSpc>
              <a:spcBef>
                <a:spcPct val="20000"/>
              </a:spcBef>
              <a:buClr>
                <a:srgbClr val="173860"/>
              </a:buClr>
              <a:defRPr/>
            </a:pPr>
            <a:endParaRPr lang="el-GR" sz="2400" dirty="0">
              <a:latin typeface="+mn-lt"/>
              <a:cs typeface="ＭＳ Ｐゴシック" charset="0"/>
            </a:endParaRPr>
          </a:p>
          <a:p>
            <a:pPr marL="273050" indent="-273050" defTabSz="912813">
              <a:lnSpc>
                <a:spcPct val="90000"/>
              </a:lnSpc>
              <a:spcBef>
                <a:spcPct val="20000"/>
              </a:spcBef>
              <a:buClr>
                <a:srgbClr val="173860"/>
              </a:buClr>
              <a:defRPr/>
            </a:pPr>
            <a:r>
              <a:rPr lang="el-GR" sz="2400" dirty="0">
                <a:latin typeface="+mn-lt"/>
                <a:cs typeface="ＭＳ Ｐゴシック" charset="0"/>
              </a:rPr>
              <a:t> </a:t>
            </a:r>
          </a:p>
          <a:p>
            <a:pPr marL="273050" indent="-273050" defTabSz="912813">
              <a:lnSpc>
                <a:spcPct val="90000"/>
              </a:lnSpc>
              <a:spcBef>
                <a:spcPct val="20000"/>
              </a:spcBef>
              <a:buClr>
                <a:srgbClr val="173860"/>
              </a:buClr>
              <a:buFont typeface="Wingdings 2" pitchFamily="18" charset="2"/>
              <a:buNone/>
              <a:defRPr/>
            </a:pPr>
            <a:endParaRPr lang="el-GR" sz="2400" dirty="0">
              <a:latin typeface="+mn-lt"/>
              <a:cs typeface="ＭＳ Ｐゴシック" charset="0"/>
            </a:endParaRPr>
          </a:p>
          <a:p>
            <a:pPr marL="273050" indent="-273050" defTabSz="912813">
              <a:lnSpc>
                <a:spcPct val="90000"/>
              </a:lnSpc>
              <a:spcBef>
                <a:spcPct val="20000"/>
              </a:spcBef>
              <a:buClr>
                <a:srgbClr val="173860"/>
              </a:buClr>
              <a:buFont typeface="Wingdings 2" pitchFamily="18" charset="2"/>
              <a:buChar char=""/>
              <a:defRPr/>
            </a:pPr>
            <a:endParaRPr lang="el-GR" sz="2400" dirty="0">
              <a:latin typeface="+mn-lt"/>
              <a:cs typeface="ＭＳ Ｐゴシック" charset="0"/>
            </a:endParaRPr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685800" y="1676400"/>
            <a:ext cx="83058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lnSpc>
                <a:spcPts val="3360"/>
              </a:lnSpc>
              <a:defRPr/>
            </a:pPr>
            <a:r>
              <a:rPr lang="el-GR" sz="2800" i="1" dirty="0">
                <a:latin typeface="+mn-lt"/>
                <a:cs typeface="Arial" pitchFamily="34" charset="0"/>
              </a:rPr>
              <a:t>Βασικές αρχές:  </a:t>
            </a:r>
          </a:p>
          <a:p>
            <a:pPr algn="just" eaLnBrk="0" hangingPunct="0">
              <a:lnSpc>
                <a:spcPts val="3360"/>
              </a:lnSpc>
              <a:defRPr/>
            </a:pPr>
            <a:endParaRPr lang="el-GR" sz="2800" dirty="0">
              <a:latin typeface="+mn-lt"/>
              <a:cs typeface="Arial" pitchFamily="34" charset="0"/>
            </a:endParaRPr>
          </a:p>
          <a:p>
            <a:pPr algn="just" eaLnBrk="0" hangingPunct="0">
              <a:lnSpc>
                <a:spcPts val="3360"/>
              </a:lnSpc>
              <a:defRPr/>
            </a:pPr>
            <a:r>
              <a:rPr lang="el-GR" sz="2800" dirty="0">
                <a:latin typeface="+mn-lt"/>
                <a:cs typeface="Arial" pitchFamily="34" charset="0"/>
              </a:rPr>
              <a:t>Οι Εικαστικές Τέχνες</a:t>
            </a:r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el-GR" sz="2800" dirty="0">
                <a:latin typeface="+mn-lt"/>
                <a:cs typeface="Arial" pitchFamily="34" charset="0"/>
              </a:rPr>
              <a:t> αποτελούν πράξη</a:t>
            </a:r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el-GR" sz="2800" dirty="0">
                <a:latin typeface="+mn-lt"/>
                <a:cs typeface="Arial" pitchFamily="34" charset="0"/>
              </a:rPr>
              <a:t> συνδέουν σχολείο με κοινωνία</a:t>
            </a:r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el-GR" sz="2800" dirty="0">
                <a:latin typeface="+mn-lt"/>
                <a:cs typeface="Arial" pitchFamily="34" charset="0"/>
              </a:rPr>
              <a:t> προωθούν τον κριτικό στοχασμό και την έρευνα</a:t>
            </a:r>
            <a:endParaRPr lang="el-GR" sz="2800" dirty="0">
              <a:latin typeface="+mn-lt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l-GR" sz="2800" dirty="0">
                <a:latin typeface="+mn-lt"/>
                <a:cs typeface="Arial" pitchFamily="34" charset="0"/>
              </a:rPr>
              <a:t> προωθούν την ανάληψη πρωτοβουλίας και αυτενέργειας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l-GR" sz="2800" dirty="0">
                <a:cs typeface="Arial" pitchFamily="34" charset="0"/>
              </a:rPr>
              <a:t> </a:t>
            </a:r>
            <a:r>
              <a:rPr lang="el-GR" sz="2800" dirty="0">
                <a:latin typeface="+mn-lt"/>
                <a:cs typeface="Arial" pitchFamily="34" charset="0"/>
              </a:rPr>
              <a:t>αποδέχονται την υποκειμενικότητα, τις πολλαπλές ερμηνείες και το διάλογο</a:t>
            </a:r>
            <a:endParaRPr lang="el-GR" sz="2800" dirty="0"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124700" cy="5349875"/>
          </a:xfrm>
        </p:spPr>
        <p:txBody>
          <a:bodyPr/>
          <a:lstStyle/>
          <a:p>
            <a:pPr marL="273050" indent="-273050" eaLnBrk="1" hangingPunct="1">
              <a:lnSpc>
                <a:spcPct val="70000"/>
              </a:lnSpc>
              <a:buClr>
                <a:srgbClr val="173860"/>
              </a:buClr>
              <a:buFont typeface="Wingdings 2" pitchFamily="18" charset="2"/>
              <a:buChar char=""/>
            </a:pPr>
            <a:endParaRPr lang="el-GR" sz="2200" b="1" smtClean="0"/>
          </a:p>
          <a:p>
            <a:pPr marL="273050" indent="-273050" eaLnBrk="1" hangingPunct="1">
              <a:lnSpc>
                <a:spcPct val="70000"/>
              </a:lnSpc>
              <a:buClr>
                <a:srgbClr val="173860"/>
              </a:buClr>
              <a:buFont typeface="Wingdings 2" pitchFamily="18" charset="2"/>
              <a:buChar char=""/>
            </a:pPr>
            <a:r>
              <a:rPr lang="el-GR" sz="2200" b="1" smtClean="0"/>
              <a:t>Παιχνίδι</a:t>
            </a:r>
            <a:r>
              <a:rPr lang="el-GR" sz="2200" smtClean="0"/>
              <a:t> </a:t>
            </a:r>
          </a:p>
          <a:p>
            <a:pPr marL="273050" indent="-273050" eaLnBrk="1" hangingPunct="1">
              <a:lnSpc>
                <a:spcPct val="70000"/>
              </a:lnSpc>
              <a:buClr>
                <a:srgbClr val="173860"/>
              </a:buClr>
              <a:buFont typeface="Wingdings 2" pitchFamily="18" charset="2"/>
              <a:buChar char=""/>
            </a:pPr>
            <a:r>
              <a:rPr lang="el-GR" sz="2200" b="1" smtClean="0"/>
              <a:t>Διερεύνηση Υλικών και Ιδεών </a:t>
            </a:r>
          </a:p>
          <a:p>
            <a:pPr marL="273050" indent="-273050" eaLnBrk="1" hangingPunct="1">
              <a:lnSpc>
                <a:spcPct val="70000"/>
              </a:lnSpc>
              <a:buClr>
                <a:srgbClr val="173860"/>
              </a:buClr>
              <a:buFont typeface="Wingdings 2" pitchFamily="18" charset="2"/>
              <a:buChar char=""/>
            </a:pPr>
            <a:r>
              <a:rPr lang="el-GR" sz="2200" b="1" smtClean="0"/>
              <a:t>Αναζήτηση και Έρευνα</a:t>
            </a:r>
          </a:p>
          <a:p>
            <a:pPr marL="273050" indent="-273050" eaLnBrk="1" hangingPunct="1">
              <a:lnSpc>
                <a:spcPct val="70000"/>
              </a:lnSpc>
              <a:buClr>
                <a:srgbClr val="173860"/>
              </a:buClr>
              <a:buFont typeface="Wingdings 2" pitchFamily="18" charset="2"/>
              <a:buNone/>
            </a:pPr>
            <a:r>
              <a:rPr lang="el-GR" sz="2200" i="1" smtClean="0"/>
              <a:t>        Διατύπωση ερωτημάτων</a:t>
            </a:r>
            <a:endParaRPr lang="el-GR" sz="2200" smtClean="0"/>
          </a:p>
          <a:p>
            <a:pPr marL="273050" indent="-273050" eaLnBrk="1" hangingPunct="1">
              <a:lnSpc>
                <a:spcPct val="70000"/>
              </a:lnSpc>
              <a:buClr>
                <a:srgbClr val="173860"/>
              </a:buClr>
              <a:buFont typeface="Wingdings 2" pitchFamily="18" charset="2"/>
              <a:buNone/>
            </a:pPr>
            <a:r>
              <a:rPr lang="el-GR" sz="2200" i="1" smtClean="0"/>
              <a:t>        Καταιγισμός ιδεών</a:t>
            </a:r>
          </a:p>
          <a:p>
            <a:pPr marL="273050" indent="-273050" eaLnBrk="1" hangingPunct="1">
              <a:lnSpc>
                <a:spcPct val="70000"/>
              </a:lnSpc>
              <a:buClr>
                <a:srgbClr val="173860"/>
              </a:buClr>
              <a:buFont typeface="Wingdings 2" pitchFamily="18" charset="2"/>
              <a:buNone/>
            </a:pPr>
            <a:r>
              <a:rPr lang="el-GR" sz="2200" i="1" smtClean="0"/>
              <a:t>       Χαρτογράφηση εννοιών</a:t>
            </a:r>
          </a:p>
          <a:p>
            <a:pPr marL="273050" indent="-273050" eaLnBrk="1" hangingPunct="1">
              <a:lnSpc>
                <a:spcPct val="70000"/>
              </a:lnSpc>
              <a:buClr>
                <a:srgbClr val="173860"/>
              </a:buClr>
              <a:buFont typeface="Wingdings 2" pitchFamily="18" charset="2"/>
              <a:buChar char=""/>
            </a:pPr>
            <a:r>
              <a:rPr lang="el-GR" sz="2200" b="1" smtClean="0"/>
              <a:t>Διάλογος </a:t>
            </a:r>
          </a:p>
          <a:p>
            <a:pPr marL="273050" indent="-273050" eaLnBrk="1" hangingPunct="1">
              <a:lnSpc>
                <a:spcPct val="70000"/>
              </a:lnSpc>
              <a:buClr>
                <a:srgbClr val="173860"/>
              </a:buClr>
              <a:buFont typeface="Wingdings 2" pitchFamily="18" charset="2"/>
              <a:buChar char=""/>
            </a:pPr>
            <a:r>
              <a:rPr lang="el-GR" sz="2200" b="1" smtClean="0"/>
              <a:t>Δίλημμα</a:t>
            </a:r>
          </a:p>
          <a:p>
            <a:pPr marL="273050" indent="-273050" eaLnBrk="1" hangingPunct="1">
              <a:lnSpc>
                <a:spcPct val="70000"/>
              </a:lnSpc>
              <a:buClr>
                <a:srgbClr val="173860"/>
              </a:buClr>
              <a:buFont typeface="Wingdings 2" pitchFamily="18" charset="2"/>
              <a:buChar char=""/>
            </a:pPr>
            <a:r>
              <a:rPr lang="el-GR" sz="2200" b="1" smtClean="0"/>
              <a:t>Επαφή με αυθεντικές και πραγματικές καταστάσεις, αντικείμενα και ανθρώπους</a:t>
            </a:r>
          </a:p>
          <a:p>
            <a:pPr marL="273050" indent="-273050" eaLnBrk="1" hangingPunct="1">
              <a:lnSpc>
                <a:spcPct val="70000"/>
              </a:lnSpc>
              <a:buClr>
                <a:srgbClr val="173860"/>
              </a:buClr>
              <a:buFont typeface="Wingdings 2" pitchFamily="18" charset="2"/>
              <a:buChar char=""/>
            </a:pPr>
            <a:r>
              <a:rPr lang="el-GR" sz="2200" b="1" smtClean="0"/>
              <a:t>Αναστοχασμός</a:t>
            </a:r>
            <a:endParaRPr lang="el-GR" sz="2200" smtClean="0"/>
          </a:p>
          <a:p>
            <a:pPr marL="273050" indent="-273050" eaLnBrk="1" hangingPunct="1">
              <a:lnSpc>
                <a:spcPct val="70000"/>
              </a:lnSpc>
              <a:buClr>
                <a:srgbClr val="173860"/>
              </a:buClr>
              <a:buFont typeface="Wingdings 2" pitchFamily="18" charset="2"/>
              <a:buChar char=""/>
            </a:pPr>
            <a:r>
              <a:rPr lang="el-GR" sz="2200" b="1" smtClean="0"/>
              <a:t>Ανατροπή / Αντιπαράθεση</a:t>
            </a:r>
          </a:p>
          <a:p>
            <a:pPr marL="273050" indent="-273050" eaLnBrk="1" hangingPunct="1">
              <a:lnSpc>
                <a:spcPct val="70000"/>
              </a:lnSpc>
              <a:buClr>
                <a:srgbClr val="173860"/>
              </a:buClr>
              <a:buFont typeface="Wingdings 2" pitchFamily="18" charset="2"/>
              <a:buNone/>
            </a:pPr>
            <a:r>
              <a:rPr lang="el-GR" sz="2200" i="1" smtClean="0"/>
              <a:t>        Α. Αποδόμηση και Αναδόμηση</a:t>
            </a:r>
          </a:p>
          <a:p>
            <a:pPr marL="273050" indent="-273050" eaLnBrk="1" hangingPunct="1">
              <a:lnSpc>
                <a:spcPct val="70000"/>
              </a:lnSpc>
              <a:buClr>
                <a:srgbClr val="173860"/>
              </a:buClr>
              <a:buFont typeface="Wingdings 2" pitchFamily="18" charset="2"/>
              <a:buNone/>
            </a:pPr>
            <a:r>
              <a:rPr lang="el-GR" sz="2200" i="1" smtClean="0"/>
              <a:t>        Β. Πολυτροπική Έκφραση</a:t>
            </a:r>
          </a:p>
          <a:p>
            <a:pPr marL="273050" indent="-273050" eaLnBrk="1" hangingPunct="1">
              <a:lnSpc>
                <a:spcPct val="70000"/>
              </a:lnSpc>
              <a:buClr>
                <a:srgbClr val="173860"/>
              </a:buClr>
              <a:buFont typeface="Wingdings 2" pitchFamily="18" charset="2"/>
              <a:buChar char=""/>
            </a:pPr>
            <a:r>
              <a:rPr lang="el-GR" sz="2200" b="1" smtClean="0"/>
              <a:t>Προώθηση και διάχυση ιδεών </a:t>
            </a:r>
          </a:p>
          <a:p>
            <a:pPr marL="273050" indent="-273050" eaLnBrk="1" hangingPunct="1">
              <a:lnSpc>
                <a:spcPct val="70000"/>
              </a:lnSpc>
              <a:buClr>
                <a:srgbClr val="173860"/>
              </a:buClr>
              <a:buFontTx/>
              <a:buNone/>
            </a:pPr>
            <a:r>
              <a:rPr lang="el-GR" sz="2200" smtClean="0"/>
              <a:t>                     (Βλ. Οδηγό Εκπαιδευτικού, </a:t>
            </a:r>
          </a:p>
          <a:p>
            <a:pPr marL="273050" indent="-273050" eaLnBrk="1" hangingPunct="1">
              <a:lnSpc>
                <a:spcPct val="70000"/>
              </a:lnSpc>
              <a:buClr>
                <a:srgbClr val="173860"/>
              </a:buClr>
              <a:buFontTx/>
              <a:buNone/>
            </a:pPr>
            <a:r>
              <a:rPr lang="el-GR" sz="2200" smtClean="0"/>
              <a:t>                      σελ. 15-18)</a:t>
            </a:r>
          </a:p>
        </p:txBody>
      </p:sp>
      <p:pic>
        <p:nvPicPr>
          <p:cNvPr id="20483" name="Picture 8" descr="C:\Users\nikoleta\Videos\School Videos\2002-2003\second lesson\school 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2860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C:\Users\nikoleta\Desktop\My Documents\ΑνΠρογρΤεχνη\ΝΕΕΣ ΕΡΓΑΣΙΕΣ 2010-2011\ΑΠ Σεπτέμβρης 2010\Επιμόρφωση\My work\Εξελικτικό Πρόγραμμα Δραστηριοτήτων\Photos\Φάση\Φωτογραφία00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31242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itle 1"/>
          <p:cNvSpPr txBox="1">
            <a:spLocks/>
          </p:cNvSpPr>
          <p:nvPr/>
        </p:nvSpPr>
        <p:spPr bwMode="auto">
          <a:xfrm>
            <a:off x="152400" y="152400"/>
            <a:ext cx="8839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l-GR" sz="32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Διδακτικές Στρατηγικές</a:t>
            </a:r>
            <a:endParaRPr lang="el-GR" sz="32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066800"/>
            <a:ext cx="3657600" cy="5121275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Tx/>
              <a:buNone/>
            </a:pPr>
            <a:r>
              <a:rPr lang="el-GR" sz="3600" b="1" i="1" smtClean="0">
                <a:solidFill>
                  <a:srgbClr val="CB1F85"/>
                </a:solidFill>
              </a:rPr>
              <a:t> Εμπειρίες 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Tx/>
              <a:buNone/>
            </a:pPr>
            <a:endParaRPr lang="el-GR" sz="2400" i="1" smtClean="0"/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" pitchFamily="2" charset="2"/>
              <a:buChar char="Ø"/>
            </a:pPr>
            <a:r>
              <a:rPr lang="el-GR" sz="2800" i="1" smtClean="0"/>
              <a:t>μέσω των αισθήσεων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" pitchFamily="2" charset="2"/>
              <a:buChar char="Ø"/>
            </a:pPr>
            <a:r>
              <a:rPr lang="el-GR" sz="2800" i="1" smtClean="0"/>
              <a:t>θέασης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" pitchFamily="2" charset="2"/>
              <a:buChar char="Ø"/>
            </a:pPr>
            <a:r>
              <a:rPr lang="el-GR" sz="2800" smtClean="0"/>
              <a:t>με υλικά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" pitchFamily="2" charset="2"/>
              <a:buChar char="Ø"/>
            </a:pPr>
            <a:endParaRPr lang="el-GR" sz="2200" smtClean="0"/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" pitchFamily="2" charset="2"/>
              <a:buChar char="Ø"/>
            </a:pPr>
            <a:endParaRPr lang="el-GR" sz="2200" i="1" smtClean="0">
              <a:solidFill>
                <a:srgbClr val="08121F"/>
              </a:solidFill>
            </a:endParaRPr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Tx/>
              <a:buNone/>
            </a:pPr>
            <a:r>
              <a:rPr lang="el-GR" sz="2800" smtClean="0">
                <a:solidFill>
                  <a:srgbClr val="08121F"/>
                </a:solidFill>
              </a:rPr>
              <a:t> 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Tx/>
              <a:buNone/>
            </a:pPr>
            <a:r>
              <a:rPr lang="el-GR" sz="2800" smtClean="0">
                <a:solidFill>
                  <a:srgbClr val="08121F"/>
                </a:solidFill>
              </a:rPr>
              <a:t>   </a:t>
            </a:r>
            <a:endParaRPr lang="el-GR" sz="2800" b="1" smtClean="0">
              <a:solidFill>
                <a:srgbClr val="1B4070"/>
              </a:solidFill>
            </a:endParaRPr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Tx/>
              <a:buNone/>
            </a:pPr>
            <a:endParaRPr lang="el-GR" smtClean="0">
              <a:solidFill>
                <a:srgbClr val="1B4070"/>
              </a:solidFill>
            </a:endParaRPr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Tx/>
              <a:buNone/>
            </a:pPr>
            <a:endParaRPr lang="el-GR" smtClean="0"/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Tx/>
              <a:buNone/>
            </a:pPr>
            <a:endParaRPr lang="el-GR" smtClean="0"/>
          </a:p>
        </p:txBody>
      </p:sp>
      <p:sp>
        <p:nvSpPr>
          <p:cNvPr id="21507" name="Title 1"/>
          <p:cNvSpPr txBox="1">
            <a:spLocks/>
          </p:cNvSpPr>
          <p:nvPr/>
        </p:nvSpPr>
        <p:spPr bwMode="auto">
          <a:xfrm>
            <a:off x="152400" y="152400"/>
            <a:ext cx="8839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l-GR" sz="32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Βιωματική Μάθηση και Εικαστικές Τέχνες</a:t>
            </a:r>
            <a:endParaRPr lang="el-GR" sz="32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1508" name="Picture 8" descr="C:\Users\nikoleta\Desktop\My Documents\ΑνΠρογρΤεχνη\ΝΕΕΣ ΕΡΓΑΣΙΕΣ 2010-2011\ΑΠ Σεπτέμβρης 2010\Επιμόρφωση\My work\Εξελικτικό Πρόγραμμα Δραστηριοτήτων\Photos\Φάση\Φωτογραφία00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62426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:\Users\nikoleta\Desktop\My Documents\ΑνΠρογρΤεχνη\ΝΕΕΣ ΕΡΓΑΣΙΕΣ 2010-2011\ΑΠ Σεπτέμβρης 2010\Επιμόρφωση\My work\Εξελικτικό Πρόγραμμα Δραστηριοτήτων\Photos\Φάση Α\DSC027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32432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C:\Users\nikoleta\Desktop\My Documents\ΑνΠρογρΤεχνη\ΝΕΕΣ ΕΡΓΑΣΙΕΣ 2010-2011\ΑΠ Σεπτέμβρης 2010\Επιμόρφωση\My work\Εξελικτικό Πρόγραμμα Δραστηριοτήτων\Photos\Φάση Β\100_50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/>
          <a:stretch>
            <a:fillRect/>
          </a:stretch>
        </p:blipFill>
        <p:spPr bwMode="auto">
          <a:xfrm>
            <a:off x="4800600" y="3810000"/>
            <a:ext cx="36544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2025650"/>
          </a:xfrm>
        </p:spPr>
        <p:txBody>
          <a:bodyPr/>
          <a:lstStyle/>
          <a:p>
            <a:r>
              <a:rPr lang="el-GR" sz="2800" b="1" smtClean="0">
                <a:solidFill>
                  <a:srgbClr val="CB1F85"/>
                </a:solidFill>
              </a:rPr>
              <a:t>Το περιβάλλον του σχολείου </a:t>
            </a:r>
            <a:r>
              <a:rPr lang="el-GR" sz="2800" smtClean="0"/>
              <a:t>αποτελεί χώρο έμπνευσης και εικαστικής δημιουργίας.</a:t>
            </a:r>
          </a:p>
          <a:p>
            <a:r>
              <a:rPr lang="el-GR" sz="2800" b="1" smtClean="0">
                <a:solidFill>
                  <a:srgbClr val="CB1F85"/>
                </a:solidFill>
              </a:rPr>
              <a:t>Το εργαστήριο Εικαστικών Τεχνών </a:t>
            </a:r>
            <a:r>
              <a:rPr lang="el-GR" sz="2800" smtClean="0"/>
              <a:t>λειτουργεί ως ένας χώρος που ενθαρρύνει τον πειραματισμό και τη φαντασία.</a:t>
            </a:r>
          </a:p>
        </p:txBody>
      </p:sp>
      <p:pic>
        <p:nvPicPr>
          <p:cNvPr id="37892" name="Picture 4" descr="E:\ΥΛΙΚΟ ΜΠΟΛΙΑΣΤΩΝ\Συνεργατικές Εικαστικές Δράσεις ΜΓιαλλουρίδου\Optiko uliko\Ma8ima 1\fotografies 1\B3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762000" y="3429000"/>
            <a:ext cx="3951563" cy="27835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5" name="Picture 4" descr="26"/>
          <p:cNvPicPr>
            <a:picLocks noChangeAspect="1" noChangeArrowheads="1"/>
          </p:cNvPicPr>
          <p:nvPr/>
        </p:nvPicPr>
        <p:blipFill>
          <a:blip r:embed="rId4" cstate="email">
            <a:lum bright="14000" contrast="18000"/>
            <a:extLst/>
          </a:blip>
          <a:srcRect/>
          <a:stretch>
            <a:fillRect/>
          </a:stretch>
        </p:blipFill>
        <p:spPr bwMode="auto">
          <a:xfrm>
            <a:off x="5105400" y="3505200"/>
            <a:ext cx="3506787" cy="2263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4581" name="Title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839200" cy="442913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l-GR" sz="3200" b="1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Οργάνωση Μαθησιακού Περιβάλλοντος</a:t>
            </a:r>
            <a:endParaRPr lang="el-GR" sz="320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eikastiki agogi\metanastefsi 2011\proto mathima\103MSDCF taksi d stella 28 mar 2011\DSC01402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1905000" y="3886200"/>
            <a:ext cx="3352800" cy="2514600"/>
          </a:xfrm>
          <a:prstGeom prst="round2DiagRect">
            <a:avLst>
              <a:gd name="adj1" fmla="val 16667"/>
              <a:gd name="adj2" fmla="val 1182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2" descr="E:\eikastiki agogi\metanastefsi 2011\23 mar 2011 stella proto mathima\23 mar 2011 taksi d texni\DSC05835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381000" y="838200"/>
            <a:ext cx="3657600" cy="2819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5605" name="Title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839200" cy="442913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l-GR" sz="3200" b="1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Χρήση Εικαστικού Ημερολογίου</a:t>
            </a:r>
            <a:endParaRPr lang="el-GR" sz="320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10" name="Picture 9" descr="Φωτογραφία062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638800" y="990600"/>
            <a:ext cx="3080753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187950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Clr>
                <a:srgbClr val="173860"/>
              </a:buClr>
              <a:buFont typeface="Wingdings 2" pitchFamily="18" charset="2"/>
              <a:buNone/>
            </a:pPr>
            <a:r>
              <a:rPr lang="el-GR" sz="2000" smtClean="0">
                <a:solidFill>
                  <a:srgbClr val="08121F"/>
                </a:solidFill>
              </a:rPr>
              <a:t> </a:t>
            </a:r>
            <a:r>
              <a:rPr lang="el-GR" sz="2500" b="1" smtClean="0">
                <a:solidFill>
                  <a:srgbClr val="CB1F85"/>
                </a:solidFill>
                <a:cs typeface="Arial" charset="0"/>
              </a:rPr>
              <a:t>- Δημιουργικές Δράσεις</a:t>
            </a:r>
            <a:r>
              <a:rPr lang="el-GR" sz="2500" smtClean="0">
                <a:solidFill>
                  <a:srgbClr val="CB1F85"/>
                </a:solidFill>
                <a:cs typeface="Arial" charset="0"/>
              </a:rPr>
              <a:t>: </a:t>
            </a:r>
            <a:endParaRPr lang="en-US" sz="2500" smtClean="0">
              <a:solidFill>
                <a:srgbClr val="CB1F85"/>
              </a:solidFill>
              <a:cs typeface="Arial" charset="0"/>
            </a:endParaRPr>
          </a:p>
          <a:p>
            <a:pPr marL="609600" indent="-609600">
              <a:lnSpc>
                <a:spcPts val="2500"/>
              </a:lnSpc>
              <a:buFontTx/>
              <a:buNone/>
            </a:pPr>
            <a:r>
              <a:rPr lang="en-US" sz="2500" smtClean="0">
                <a:solidFill>
                  <a:srgbClr val="08121F"/>
                </a:solidFill>
                <a:cs typeface="Arial" charset="0"/>
              </a:rPr>
              <a:t>   </a:t>
            </a:r>
            <a:r>
              <a:rPr lang="el-GR" sz="2500" smtClean="0">
                <a:solidFill>
                  <a:srgbClr val="08121F"/>
                </a:solidFill>
                <a:cs typeface="Arial" charset="0"/>
              </a:rPr>
              <a:t>     Οι δραστηριότητες σε</a:t>
            </a:r>
            <a:r>
              <a:rPr lang="en-US" sz="2500" smtClean="0">
                <a:solidFill>
                  <a:srgbClr val="08121F"/>
                </a:solidFill>
                <a:cs typeface="Arial" charset="0"/>
              </a:rPr>
              <a:t> </a:t>
            </a:r>
            <a:r>
              <a:rPr lang="el-GR" sz="2500" smtClean="0">
                <a:solidFill>
                  <a:srgbClr val="08121F"/>
                </a:solidFill>
                <a:cs typeface="Arial" charset="0"/>
              </a:rPr>
              <a:t>χώρους πολιτισμικού ή άλλου ενδιαφέροντος </a:t>
            </a:r>
          </a:p>
          <a:p>
            <a:pPr marL="609600" indent="-609600">
              <a:lnSpc>
                <a:spcPts val="2500"/>
              </a:lnSpc>
              <a:buFontTx/>
              <a:buNone/>
            </a:pPr>
            <a:r>
              <a:rPr lang="el-GR" sz="2500" smtClean="0">
                <a:solidFill>
                  <a:srgbClr val="08121F"/>
                </a:solidFill>
                <a:cs typeface="Arial" charset="0"/>
              </a:rPr>
              <a:t>        </a:t>
            </a:r>
            <a:r>
              <a:rPr lang="el-GR" sz="2500" smtClean="0"/>
              <a:t>(π.χ. σχολείο, γειτονιά, χωριό, πάρκο, κατάστημα, </a:t>
            </a:r>
          </a:p>
          <a:p>
            <a:pPr marL="609600" indent="-609600">
              <a:lnSpc>
                <a:spcPts val="2500"/>
              </a:lnSpc>
              <a:buFontTx/>
              <a:buNone/>
            </a:pPr>
            <a:r>
              <a:rPr lang="el-GR" sz="2500" smtClean="0"/>
              <a:t>         εργαστήρι, αρχαιολογικός χώρος, μουσείο, </a:t>
            </a:r>
          </a:p>
          <a:p>
            <a:pPr marL="609600" indent="-609600">
              <a:lnSpc>
                <a:spcPts val="2500"/>
              </a:lnSpc>
              <a:buFontTx/>
              <a:buNone/>
            </a:pPr>
            <a:r>
              <a:rPr lang="el-GR" sz="2500" smtClean="0"/>
              <a:t>	περιβαλλοντικό κέντρο)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rgbClr val="173860"/>
              </a:buClr>
              <a:buFont typeface="Wingdings 2" pitchFamily="18" charset="2"/>
              <a:buNone/>
            </a:pPr>
            <a:endParaRPr lang="el-GR" sz="2500" smtClean="0">
              <a:solidFill>
                <a:srgbClr val="08121F"/>
              </a:solidFill>
              <a:cs typeface="Arial" charset="0"/>
            </a:endParaRPr>
          </a:p>
          <a:p>
            <a:pPr marL="609600" indent="-609600" algn="just" eaLnBrk="1" hangingPunct="1">
              <a:lnSpc>
                <a:spcPct val="80000"/>
              </a:lnSpc>
              <a:buClr>
                <a:srgbClr val="173860"/>
              </a:buClr>
              <a:buFont typeface="Wingdings 2" pitchFamily="18" charset="2"/>
              <a:buNone/>
            </a:pPr>
            <a:endParaRPr lang="el-GR" sz="2400" smtClean="0">
              <a:solidFill>
                <a:srgbClr val="08121F"/>
              </a:solidFill>
              <a:cs typeface="Arial" charset="0"/>
            </a:endParaRPr>
          </a:p>
          <a:p>
            <a:pPr marL="609600" indent="-609600" algn="just" eaLnBrk="1" hangingPunct="1">
              <a:lnSpc>
                <a:spcPct val="80000"/>
              </a:lnSpc>
              <a:buClr>
                <a:srgbClr val="173860"/>
              </a:buClr>
              <a:buFontTx/>
              <a:buNone/>
            </a:pPr>
            <a:endParaRPr lang="el-GR" sz="2400" smtClean="0">
              <a:solidFill>
                <a:srgbClr val="08121F"/>
              </a:solidFill>
              <a:cs typeface="Arial" charset="0"/>
            </a:endParaRPr>
          </a:p>
          <a:p>
            <a:pPr marL="609600" indent="-609600" algn="just" eaLnBrk="1" hangingPunct="1">
              <a:lnSpc>
                <a:spcPct val="80000"/>
              </a:lnSpc>
              <a:buClr>
                <a:srgbClr val="173860"/>
              </a:buClr>
              <a:buFontTx/>
              <a:buNone/>
            </a:pPr>
            <a:endParaRPr lang="el-GR" sz="2400" smtClean="0">
              <a:solidFill>
                <a:srgbClr val="08121F"/>
              </a:solidFill>
              <a:cs typeface="Arial" charset="0"/>
            </a:endParaRPr>
          </a:p>
          <a:p>
            <a:pPr marL="609600" indent="-609600" algn="just" eaLnBrk="1" hangingPunct="1">
              <a:lnSpc>
                <a:spcPct val="80000"/>
              </a:lnSpc>
              <a:buClr>
                <a:srgbClr val="173860"/>
              </a:buClr>
              <a:buFontTx/>
              <a:buNone/>
            </a:pPr>
            <a:endParaRPr lang="el-GR" sz="2400" smtClean="0">
              <a:solidFill>
                <a:srgbClr val="08121F"/>
              </a:solidFill>
              <a:cs typeface="Arial" charset="0"/>
            </a:endParaRPr>
          </a:p>
          <a:p>
            <a:pPr marL="609600" indent="-609600" algn="just" eaLnBrk="1" hangingPunct="1">
              <a:lnSpc>
                <a:spcPct val="80000"/>
              </a:lnSpc>
              <a:buClr>
                <a:srgbClr val="173860"/>
              </a:buClr>
              <a:buFontTx/>
              <a:buNone/>
            </a:pPr>
            <a:r>
              <a:rPr lang="el-GR" sz="2400" smtClean="0">
                <a:solidFill>
                  <a:srgbClr val="08121F"/>
                </a:solidFill>
                <a:cs typeface="Arial" charset="0"/>
              </a:rPr>
              <a:t>  </a:t>
            </a:r>
            <a:endParaRPr lang="en-US" sz="2400" smtClean="0">
              <a:solidFill>
                <a:srgbClr val="08121F"/>
              </a:solidFill>
              <a:cs typeface="Arial" charset="0"/>
            </a:endParaRPr>
          </a:p>
          <a:p>
            <a:pPr marL="609600" indent="-609600" algn="just" eaLnBrk="1" hangingPunct="1">
              <a:lnSpc>
                <a:spcPct val="80000"/>
              </a:lnSpc>
              <a:buClr>
                <a:srgbClr val="173860"/>
              </a:buClr>
              <a:buFontTx/>
              <a:buNone/>
            </a:pPr>
            <a:r>
              <a:rPr lang="el-GR" sz="2400" smtClean="0">
                <a:solidFill>
                  <a:srgbClr val="08121F"/>
                </a:solidFill>
                <a:cs typeface="Arial" charset="0"/>
              </a:rPr>
              <a:t> 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rgbClr val="173860"/>
              </a:buClr>
              <a:buFontTx/>
              <a:buNone/>
            </a:pPr>
            <a:r>
              <a:rPr lang="el-GR" sz="2400" smtClean="0">
                <a:solidFill>
                  <a:srgbClr val="08121F"/>
                </a:solidFill>
                <a:cs typeface="Arial" charset="0"/>
              </a:rPr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85825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l-GR" sz="3200" b="1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Καινοτομίες που περιλαμβάνονται στο ΝΑΠ</a:t>
            </a:r>
            <a:br>
              <a:rPr lang="el-GR" sz="3200" b="1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</a:br>
            <a:endParaRPr lang="el-GR" sz="320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9" name="Picture 6" descr="τοπία Ασπρόφτα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3352800"/>
            <a:ext cx="3782658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 descr="I:\My Pictures\Kaminaria 2003\Kaminaria 089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533400" y="3352800"/>
            <a:ext cx="3972486" cy="304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19100" y="742950"/>
            <a:ext cx="8153400" cy="3159125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Clr>
                <a:srgbClr val="173860"/>
              </a:buClr>
              <a:buFont typeface="Wingdings 2" pitchFamily="18" charset="2"/>
              <a:buNone/>
            </a:pPr>
            <a:r>
              <a:rPr lang="el-GR" sz="2000" smtClean="0">
                <a:solidFill>
                  <a:srgbClr val="08121F"/>
                </a:solidFill>
              </a:rPr>
              <a:t> </a:t>
            </a:r>
            <a:endParaRPr lang="el-GR" sz="2400" smtClean="0">
              <a:solidFill>
                <a:srgbClr val="08121F"/>
              </a:solidFill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173860"/>
              </a:buClr>
              <a:buFontTx/>
              <a:buNone/>
            </a:pPr>
            <a:r>
              <a:rPr lang="el-GR" sz="2400" b="1" smtClean="0">
                <a:solidFill>
                  <a:srgbClr val="CB1F85"/>
                </a:solidFill>
                <a:cs typeface="Arial" charset="0"/>
              </a:rPr>
              <a:t>-</a:t>
            </a:r>
            <a:r>
              <a:rPr lang="el-GR" sz="2400" smtClean="0">
                <a:solidFill>
                  <a:srgbClr val="CB1F85"/>
                </a:solidFill>
                <a:cs typeface="Arial" charset="0"/>
              </a:rPr>
              <a:t> </a:t>
            </a:r>
            <a:r>
              <a:rPr lang="el-GR" sz="2500" b="1" smtClean="0">
                <a:solidFill>
                  <a:srgbClr val="CB1F85"/>
                </a:solidFill>
                <a:cs typeface="Arial" charset="0"/>
              </a:rPr>
              <a:t>Δημιουργικές Συνεργασίες</a:t>
            </a:r>
            <a:r>
              <a:rPr lang="el-GR" sz="2500" smtClean="0">
                <a:solidFill>
                  <a:srgbClr val="CB1F85"/>
                </a:solidFill>
                <a:cs typeface="Arial" charset="0"/>
              </a:rPr>
              <a:t> </a:t>
            </a:r>
            <a:endParaRPr lang="en-US" sz="2500" smtClean="0">
              <a:solidFill>
                <a:srgbClr val="CB1F85"/>
              </a:solidFill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173860"/>
              </a:buClr>
              <a:buFontTx/>
              <a:buNone/>
            </a:pPr>
            <a:r>
              <a:rPr lang="en-US" sz="2400" smtClean="0">
                <a:solidFill>
                  <a:srgbClr val="08121F"/>
                </a:solidFill>
                <a:cs typeface="Arial" charset="0"/>
              </a:rPr>
              <a:t>   </a:t>
            </a:r>
            <a:r>
              <a:rPr lang="el-GR" sz="2400" smtClean="0">
                <a:solidFill>
                  <a:srgbClr val="08121F"/>
                </a:solidFill>
                <a:cs typeface="Arial" charset="0"/>
              </a:rPr>
              <a:t>Συνεργασία μαθητών/τριών με γονείς, ανθρώπους της παράδοσης, τεχνίτες, καλλιτέχνες, δημόσια πρόσωπα.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173860"/>
              </a:buClr>
              <a:buFontTx/>
              <a:buNone/>
            </a:pPr>
            <a:endParaRPr lang="el-GR" sz="2400" b="1" smtClean="0"/>
          </a:p>
          <a:p>
            <a:pPr marL="609600" indent="-609600">
              <a:buFontTx/>
              <a:buNone/>
            </a:pPr>
            <a:r>
              <a:rPr lang="el-GR" sz="2400" b="1" smtClean="0">
                <a:solidFill>
                  <a:srgbClr val="CB1F85"/>
                </a:solidFill>
              </a:rPr>
              <a:t>- </a:t>
            </a:r>
            <a:r>
              <a:rPr lang="el-GR" sz="2500" b="1" smtClean="0">
                <a:solidFill>
                  <a:srgbClr val="CB1F85"/>
                </a:solidFill>
              </a:rPr>
              <a:t>Συνεργασία Σχολείου και Κοινότητας</a:t>
            </a:r>
            <a:r>
              <a:rPr lang="el-GR" sz="2500" smtClean="0">
                <a:solidFill>
                  <a:srgbClr val="CB1F85"/>
                </a:solidFill>
              </a:rPr>
              <a:t> </a:t>
            </a:r>
          </a:p>
          <a:p>
            <a:pPr marL="609600" indent="-609600">
              <a:buFontTx/>
              <a:buNone/>
            </a:pPr>
            <a:r>
              <a:rPr lang="el-GR" sz="2400" smtClean="0"/>
              <a:t>   Ανάπτυξη εικαστικών δραστηριοτήτων που στοχεύουν σε διάχυση ιδεών και αλληλεπίδραση με την ευρύτερη κοινότητα.</a:t>
            </a:r>
            <a:endParaRPr lang="el-GR" sz="2400" smtClean="0">
              <a:solidFill>
                <a:srgbClr val="08121F"/>
              </a:solidFill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6950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l-GR" sz="3200" b="1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Καινοτομίες που περιλαμβάνονται στο ΝΑΠ</a:t>
            </a:r>
            <a:r>
              <a:rPr lang="el-GR" sz="4000" b="1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/>
            </a:r>
            <a:br>
              <a:rPr lang="el-GR" sz="4000" b="1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</a:br>
            <a:endParaRPr lang="el-GR" sz="400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10" name="Picture 4" descr="hambis%20photo8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6400800" y="4191000"/>
            <a:ext cx="2713200" cy="23256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" name="Picture 2" descr="I:\My Pictures\Pedoulas museum May 2007\100_3344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49587" y="4151400"/>
            <a:ext cx="3150813" cy="23256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4" descr="phini_pilavakis_pitharia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6600" y="4191000"/>
            <a:ext cx="3077341" cy="232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858000" cy="996950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l-GR" sz="3200" b="1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Αξιοποίηση  Έργων  Τέχνης</a:t>
            </a:r>
            <a:r>
              <a:rPr lang="el-GR" sz="4000" b="1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/>
            </a:r>
            <a:br>
              <a:rPr lang="el-GR" sz="4000" b="1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</a:br>
            <a:endParaRPr lang="el-GR" sz="400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01000" cy="3078163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el-GR" sz="2500" smtClean="0"/>
              <a:t> Τα έργα τέχνης ενσωματώνονται στη διαδικασία μάθησης χωρίς να αποτελούν αυτοσκοπό του μαθήματος.</a:t>
            </a:r>
          </a:p>
          <a:p>
            <a:pPr marL="0" indent="0">
              <a:buFontTx/>
              <a:buNone/>
            </a:pPr>
            <a:endParaRPr lang="el-GR" sz="2500" smtClean="0"/>
          </a:p>
          <a:p>
            <a:pPr marL="0" indent="0">
              <a:buFont typeface="Wingdings" pitchFamily="2" charset="2"/>
              <a:buChar char="Ø"/>
            </a:pPr>
            <a:r>
              <a:rPr lang="el-GR" sz="2500" smtClean="0"/>
              <a:t> Λαμβάνεται υπόψιν το κοινωνικο-πολιτισμικό πλαίσιο στο οποίο δημιουργήθηκαν.</a:t>
            </a:r>
          </a:p>
          <a:p>
            <a:pPr marL="0" indent="0">
              <a:buFontTx/>
              <a:buNone/>
            </a:pPr>
            <a:endParaRPr lang="el-GR" sz="2500" b="1" smtClean="0">
              <a:solidFill>
                <a:srgbClr val="CB1F85"/>
              </a:solidFill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el-GR" sz="2500" smtClean="0"/>
              <a:t>Λαμβάνονται υπόψιν οι εμπειρίες, τα βιώματα και τα στοιχεία της ταυτότητας των δημιουργών.</a:t>
            </a:r>
          </a:p>
        </p:txBody>
      </p:sp>
      <p:pic>
        <p:nvPicPr>
          <p:cNvPr id="26628" name="Picture 5" descr="I:\Gallery\ART\Artists\Diebenkorn\Diebenkor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67200"/>
            <a:ext cx="2054225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3810000" y="6400800"/>
            <a:ext cx="2057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/>
              <a:t>Richard Diebenkorn</a:t>
            </a:r>
            <a:endParaRPr lang="el-GR" sz="900"/>
          </a:p>
        </p:txBody>
      </p:sp>
      <p:pic>
        <p:nvPicPr>
          <p:cNvPr id="26630" name="Picture 2" descr="helenblac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21732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6019800" y="6400800"/>
            <a:ext cx="2667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/>
              <a:t>Helen Black, </a:t>
            </a:r>
            <a:r>
              <a:rPr lang="el-GR" sz="900"/>
              <a:t>εγκατάσταση στο Μόλο, Λεμεσός</a:t>
            </a:r>
          </a:p>
        </p:txBody>
      </p:sp>
      <p:pic>
        <p:nvPicPr>
          <p:cNvPr id="26632" name="Picture 6" descr="scan0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20574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Box 7"/>
          <p:cNvSpPr txBox="1">
            <a:spLocks noChangeArrowheads="1"/>
          </p:cNvSpPr>
          <p:nvPr/>
        </p:nvSpPr>
        <p:spPr bwMode="auto">
          <a:xfrm>
            <a:off x="609600" y="6400800"/>
            <a:ext cx="25320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l-GR" sz="900"/>
              <a:t>Χριστόφορος Σάββα, Το παιδί με το πουλάρι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82000" cy="5245100"/>
          </a:xfrm>
        </p:spPr>
        <p:txBody>
          <a:bodyPr>
            <a:normAutofit/>
          </a:bodyPr>
          <a:lstStyle/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 2" pitchFamily="18" charset="2"/>
              <a:buChar char=""/>
              <a:defRPr/>
            </a:pPr>
            <a:endParaRPr lang="el-GR" sz="2800" b="1" dirty="0" smtClean="0">
              <a:solidFill>
                <a:srgbClr val="CB1F8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 2" pitchFamily="18" charset="2"/>
              <a:buChar char=""/>
              <a:defRPr/>
            </a:pPr>
            <a:endParaRPr lang="el-GR" sz="2800" b="1" dirty="0" smtClean="0">
              <a:solidFill>
                <a:srgbClr val="CB1F8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173860"/>
              </a:buClr>
              <a:buFontTx/>
              <a:buNone/>
              <a:defRPr/>
            </a:pPr>
            <a:endParaRPr lang="el-GR" sz="2800" b="1" dirty="0" smtClean="0">
              <a:solidFill>
                <a:srgbClr val="CB1F8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 2" pitchFamily="18" charset="2"/>
              <a:buChar char=""/>
              <a:defRPr/>
            </a:pPr>
            <a:r>
              <a:rPr lang="el-GR" sz="2800" b="1" dirty="0" smtClean="0">
                <a:solidFill>
                  <a:srgbClr val="CB1F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ΕΙΚΑΣΤΙΚΗ ΕΚΦΡΑΣΗ ΚΑΙ ΣΚΕΨΗ</a:t>
            </a:r>
            <a:endParaRPr lang="en-US" sz="2800" b="1" dirty="0" smtClean="0">
              <a:solidFill>
                <a:srgbClr val="CB1F8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itchFamily="34" charset="0"/>
            </a:endParaRPr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 2" pitchFamily="18" charset="2"/>
              <a:buChar char=""/>
              <a:defRPr/>
            </a:pPr>
            <a:endParaRPr lang="en-US" sz="2800" b="1" dirty="0">
              <a:solidFill>
                <a:srgbClr val="CB1F8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 2" pitchFamily="18" charset="2"/>
              <a:buChar char=""/>
              <a:defRPr/>
            </a:pPr>
            <a:endParaRPr lang="el-GR" sz="2800" b="1" dirty="0" smtClean="0">
              <a:solidFill>
                <a:srgbClr val="CB1F8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 2" pitchFamily="18" charset="2"/>
              <a:buChar char=""/>
              <a:defRPr/>
            </a:pPr>
            <a:endParaRPr lang="el-GR" sz="2000" b="1" dirty="0" smtClean="0">
              <a:solidFill>
                <a:srgbClr val="E242A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173860"/>
              </a:buClr>
              <a:buFontTx/>
              <a:buNone/>
              <a:defRPr/>
            </a:pPr>
            <a:endParaRPr lang="el-GR" sz="2000" b="1" dirty="0" smtClean="0">
              <a:solidFill>
                <a:srgbClr val="E242A1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 2" pitchFamily="18" charset="2"/>
              <a:buChar char=""/>
              <a:defRPr/>
            </a:pPr>
            <a:r>
              <a:rPr lang="el-GR" sz="2800" b="1" dirty="0" smtClean="0">
                <a:solidFill>
                  <a:srgbClr val="CB1F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ΑΕΙΦΟΡΟΣ ΑΝΑΠΤΥΞΗ - ΠΕΡΙΒΑΛΛΟΝ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Tx/>
              <a:buNone/>
              <a:defRPr/>
            </a:pPr>
            <a:endParaRPr lang="el-GR" sz="2000" b="1" dirty="0" smtClean="0">
              <a:solidFill>
                <a:schemeClr val="bg2"/>
              </a:solidFill>
              <a:latin typeface="+mj-lt"/>
              <a:cs typeface="Arial" pitchFamily="34" charset="0"/>
            </a:endParaRPr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 2" pitchFamily="18" charset="2"/>
              <a:buChar char=""/>
              <a:defRPr/>
            </a:pPr>
            <a:r>
              <a:rPr lang="el-GR" sz="2800" b="1" dirty="0" smtClean="0">
                <a:solidFill>
                  <a:srgbClr val="CB1F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ΠΟΛΙΤΙΣΜΟΣ</a:t>
            </a:r>
          </a:p>
        </p:txBody>
      </p:sp>
      <p:pic>
        <p:nvPicPr>
          <p:cNvPr id="27651" name="Picture 12" descr="C:\Users\nikoleta\Desktop\My Documents\ΑνΠρογρΤεχνη\ΝΕΕΣ ΕΡΓΑΣΙΕΣ 2010-2011\ΑΠ Σεπτέμβρης 2010\Επιμόρφωση\ΠΗΓΕΣ\Πολιτιστική Κληρονομιά\Cypriot artists\100_5061.JPG"/>
          <p:cNvPicPr>
            <a:picLocks noChangeAspect="1" noChangeArrowheads="1"/>
          </p:cNvPicPr>
          <p:nvPr/>
        </p:nvPicPr>
        <p:blipFill>
          <a:blip r:embed="rId3">
            <a:lum bright="28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87500"/>
            <a:ext cx="114776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400800" cy="442913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l-GR" sz="3200" b="1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ΔΟΜΗ – ΠΕΡΙΕΧΟΜΕΝΟ ΝΑΠ</a:t>
            </a:r>
            <a:endParaRPr lang="el-GR" sz="320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27653" name="Rectangle 11"/>
          <p:cNvSpPr>
            <a:spLocks noChangeArrowheads="1"/>
          </p:cNvSpPr>
          <p:nvPr/>
        </p:nvSpPr>
        <p:spPr bwMode="auto">
          <a:xfrm>
            <a:off x="7391400" y="5664200"/>
            <a:ext cx="15970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sz="900"/>
              <a:t>Στας Παράσκος, </a:t>
            </a:r>
          </a:p>
          <a:p>
            <a:r>
              <a:rPr lang="el-GR" sz="900"/>
              <a:t>Φυλακισμένος Συνείδησης, </a:t>
            </a:r>
          </a:p>
          <a:p>
            <a:r>
              <a:rPr lang="el-GR" sz="900"/>
              <a:t>2005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6575" y="3048000"/>
            <a:ext cx="7391400" cy="969963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algn="ctr" defTabSz="912813">
              <a:lnSpc>
                <a:spcPct val="90000"/>
              </a:lnSpc>
              <a:defRPr/>
            </a:pPr>
            <a:r>
              <a:rPr lang="el-GR" sz="3200" b="1" dirty="0">
                <a:solidFill>
                  <a:srgbClr val="0B1B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  </a:t>
            </a:r>
          </a:p>
          <a:p>
            <a:pPr defTabSz="912813">
              <a:lnSpc>
                <a:spcPct val="90000"/>
              </a:lnSpc>
              <a:defRPr/>
            </a:pPr>
            <a:r>
              <a:rPr lang="el-GR" sz="4000" b="1" dirty="0">
                <a:solidFill>
                  <a:srgbClr val="245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 Έννοιες Κλειδιά: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60388" y="1143000"/>
            <a:ext cx="7391400" cy="969963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algn="ctr" defTabSz="912813">
              <a:lnSpc>
                <a:spcPct val="90000"/>
              </a:lnSpc>
              <a:defRPr/>
            </a:pPr>
            <a:r>
              <a:rPr lang="el-GR" sz="3200" b="1" dirty="0">
                <a:solidFill>
                  <a:srgbClr val="0B1B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  </a:t>
            </a:r>
          </a:p>
          <a:p>
            <a:pPr defTabSz="912813">
              <a:lnSpc>
                <a:spcPct val="90000"/>
              </a:lnSpc>
              <a:defRPr/>
            </a:pPr>
            <a:r>
              <a:rPr lang="el-GR" sz="4000" b="1" dirty="0">
                <a:solidFill>
                  <a:srgbClr val="2457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 Πυρήνας: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ediagramma Periehome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8382000" cy="442913"/>
          </a:xfrm>
        </p:spPr>
        <p:txBody>
          <a:bodyPr/>
          <a:lstStyle/>
          <a:p>
            <a:pPr>
              <a:defRPr/>
            </a:pPr>
            <a:r>
              <a:rPr lang="el-GR" sz="3200" smtClean="0">
                <a:solidFill>
                  <a:schemeClr val="bg1"/>
                </a:solidFill>
              </a:rPr>
              <a:t>Περιεχόμενο Παρουσίασης</a:t>
            </a:r>
            <a:endParaRPr lang="el-GR" sz="3200">
              <a:solidFill>
                <a:schemeClr val="bg1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382000" cy="3582988"/>
          </a:xfrm>
        </p:spPr>
        <p:txBody>
          <a:bodyPr/>
          <a:lstStyle/>
          <a:p>
            <a:pPr>
              <a:buFontTx/>
              <a:buChar char="•"/>
            </a:pPr>
            <a:r>
              <a:rPr lang="el-GR" sz="2400" smtClean="0"/>
              <a:t>Προγραμματισμός της σχολικής χρονιάς</a:t>
            </a:r>
          </a:p>
          <a:p>
            <a:pPr>
              <a:buFontTx/>
              <a:buChar char="•"/>
            </a:pPr>
            <a:r>
              <a:rPr lang="el-GR" sz="2400" smtClean="0"/>
              <a:t>ΝΑΠ Εικαστικών Τεχνών – Τι αλλάζει;</a:t>
            </a:r>
          </a:p>
          <a:p>
            <a:pPr>
              <a:buFontTx/>
              <a:buChar char="•"/>
            </a:pPr>
            <a:r>
              <a:rPr lang="el-GR" sz="2400" smtClean="0"/>
              <a:t>Παιδαγωγικές Μέθοδοι – Προσεγγίσεις</a:t>
            </a:r>
          </a:p>
          <a:p>
            <a:pPr>
              <a:buFontTx/>
              <a:buChar char="•"/>
            </a:pPr>
            <a:r>
              <a:rPr lang="el-GR" sz="2400" smtClean="0"/>
              <a:t>Διδακτικές Στρατηγικές</a:t>
            </a:r>
          </a:p>
          <a:p>
            <a:pPr>
              <a:buFontTx/>
              <a:buChar char="•"/>
            </a:pPr>
            <a:r>
              <a:rPr lang="el-GR" sz="2400" smtClean="0"/>
              <a:t>Καινοτομίες που περιλαμβάνονται στο ΝΑΠ</a:t>
            </a:r>
          </a:p>
          <a:p>
            <a:pPr>
              <a:buFontTx/>
              <a:buChar char="•"/>
            </a:pPr>
            <a:r>
              <a:rPr lang="el-GR" sz="2400" smtClean="0"/>
              <a:t>Αξιοποίηση Έργων Τέχνης</a:t>
            </a:r>
          </a:p>
          <a:p>
            <a:pPr>
              <a:buFontTx/>
              <a:buChar char="•"/>
            </a:pPr>
            <a:r>
              <a:rPr lang="el-GR" sz="2400" smtClean="0"/>
              <a:t>Δομή – Περιεχόμενο του ΝΑΠ Εικαστικών Τεχνών</a:t>
            </a:r>
          </a:p>
          <a:p>
            <a:pPr>
              <a:buFontTx/>
              <a:buChar char="•"/>
            </a:pPr>
            <a:r>
              <a:rPr lang="el-GR" sz="2400" smtClean="0"/>
              <a:t>Προγραμματισμός Ενότητας</a:t>
            </a:r>
          </a:p>
          <a:p>
            <a:pPr>
              <a:buFontTx/>
              <a:buChar char="•"/>
            </a:pPr>
            <a:r>
              <a:rPr lang="el-GR" sz="2400" smtClean="0"/>
              <a:t>Εικαστική Δραστηριότητα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498475"/>
          </a:xfrm>
        </p:spPr>
        <p:txBody>
          <a:bodyPr/>
          <a:lstStyle/>
          <a:p>
            <a:pPr algn="ctr">
              <a:defRPr/>
            </a:pPr>
            <a:r>
              <a:rPr lang="el-GR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el-GR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Έννοιες - Κλειδιά</a:t>
            </a:r>
            <a:endParaRPr lang="el-GR" sz="32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6463"/>
            <a:ext cx="8382000" cy="712628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>
                <a:srgbClr val="173860"/>
              </a:buClr>
              <a:buFontTx/>
              <a:buNone/>
              <a:defRPr/>
            </a:pPr>
            <a:r>
              <a:rPr lang="el-GR" sz="2800" b="1" dirty="0" smtClean="0">
                <a:solidFill>
                  <a:srgbClr val="CB1F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ΑΕΙΦΟΡΟΣ ΑΝΑΠΤΥΞΗ - ΠΕΡΙΒΑΛΛΟΝ</a:t>
            </a:r>
          </a:p>
          <a:p>
            <a:pPr marL="393700" lvl="1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l-GR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α. Χώρος τόπος</a:t>
            </a:r>
            <a:endParaRPr lang="en-GB" b="1" dirty="0" smtClean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marL="393700" lvl="1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l-GR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β. Πολιτισμός </a:t>
            </a:r>
            <a:r>
              <a:rPr lang="el-GR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της εικόνας </a:t>
            </a:r>
            <a:endParaRPr lang="en-GB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marL="393700" lvl="1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l-GR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γ.</a:t>
            </a:r>
            <a:r>
              <a:rPr lang="en-GB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l-GR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Κοινωνία και ζωή</a:t>
            </a:r>
            <a:r>
              <a:rPr lang="el-GR" b="1" dirty="0">
                <a:solidFill>
                  <a:srgbClr val="173860"/>
                </a:solidFill>
                <a:latin typeface="+mj-lt"/>
                <a:cs typeface="Arial" pitchFamily="34" charset="0"/>
              </a:rPr>
              <a:t> </a:t>
            </a:r>
            <a:endParaRPr lang="el-GR" b="1" dirty="0" smtClean="0">
              <a:solidFill>
                <a:srgbClr val="173860"/>
              </a:solidFill>
              <a:latin typeface="+mj-lt"/>
              <a:cs typeface="Arial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>
                <a:srgbClr val="173860"/>
              </a:buClr>
              <a:buFontTx/>
              <a:buNone/>
              <a:defRPr/>
            </a:pPr>
            <a:r>
              <a:rPr lang="el-GR" sz="2800" b="1" dirty="0" smtClean="0">
                <a:solidFill>
                  <a:srgbClr val="CB1F8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itchFamily="34" charset="0"/>
              </a:rPr>
              <a:t>ΠΟΛΙΤΙΣΜΟΣ</a:t>
            </a:r>
            <a:endParaRPr lang="el-GR" sz="2800" b="1" dirty="0">
              <a:solidFill>
                <a:srgbClr val="CB1F8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itchFamily="34" charset="0"/>
            </a:endParaRPr>
          </a:p>
          <a:p>
            <a:pPr marL="393700" lvl="1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l-GR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δ.   Ταυτότητα</a:t>
            </a:r>
            <a:endParaRPr lang="en-GB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marL="393700" lvl="1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l-GR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ε. </a:t>
            </a:r>
            <a:r>
              <a:rPr lang="en-GB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Τοπική </a:t>
            </a:r>
            <a:r>
              <a:rPr lang="el-GR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πολιτιστική κληρονομιά </a:t>
            </a:r>
            <a:endParaRPr lang="en-GB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marL="393700" lvl="1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l-GR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στ. Παγκόσμια </a:t>
            </a:r>
            <a:r>
              <a:rPr lang="el-GR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πολιτιστική κληρονομιά </a:t>
            </a:r>
          </a:p>
          <a:p>
            <a:pPr marL="393700" lvl="1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el-GR" b="1" dirty="0">
              <a:solidFill>
                <a:srgbClr val="173860"/>
              </a:solidFill>
              <a:latin typeface="Arial" pitchFamily="34" charset="0"/>
              <a:cs typeface="Arial" pitchFamily="34" charset="0"/>
            </a:endParaRPr>
          </a:p>
          <a:p>
            <a:pPr marL="393700" lvl="1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el-GR" b="1" dirty="0">
              <a:solidFill>
                <a:srgbClr val="1738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3400" y="1350963"/>
            <a:ext cx="77073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l-GR" i="1">
                <a:latin typeface="Calibri" pitchFamily="34" charset="0"/>
              </a:rPr>
              <a:t>Παρατήρηση και δημιουργία σε σχέση με το άμεσο και ευρύτερο περιβάλλον (φυσικό και ανθρωπογενές). </a:t>
            </a:r>
          </a:p>
          <a:p>
            <a:pPr algn="just"/>
            <a:endParaRPr lang="el-GR" i="1">
              <a:latin typeface="Calibri" pitchFamily="34" charset="0"/>
            </a:endParaRPr>
          </a:p>
          <a:p>
            <a:pPr algn="just"/>
            <a:endParaRPr lang="el-GR" i="1">
              <a:latin typeface="Calibri" pitchFamily="34" charset="0"/>
            </a:endParaRPr>
          </a:p>
          <a:p>
            <a:pPr algn="just"/>
            <a:endParaRPr lang="el-GR" i="1">
              <a:latin typeface="Calibri" pitchFamily="34" charset="0"/>
            </a:endParaRPr>
          </a:p>
          <a:p>
            <a:pPr algn="just"/>
            <a:endParaRPr lang="el-GR" i="1">
              <a:latin typeface="Calibri" pitchFamily="34" charset="0"/>
            </a:endParaRPr>
          </a:p>
          <a:p>
            <a:pPr algn="just"/>
            <a:endParaRPr lang="el-GR" i="1">
              <a:latin typeface="Calibri" pitchFamily="34" charset="0"/>
            </a:endParaRPr>
          </a:p>
          <a:p>
            <a:pPr algn="just"/>
            <a:endParaRPr lang="el-GR" i="1">
              <a:latin typeface="Calibri" pitchFamily="34" charset="0"/>
            </a:endParaRPr>
          </a:p>
          <a:p>
            <a:pPr algn="just"/>
            <a:endParaRPr lang="el-GR" i="1">
              <a:latin typeface="Calibri" pitchFamily="34" charset="0"/>
            </a:endParaRPr>
          </a:p>
          <a:p>
            <a:pPr algn="just"/>
            <a:endParaRPr lang="el-GR" i="1">
              <a:latin typeface="Calibri" pitchFamily="34" charset="0"/>
            </a:endParaRPr>
          </a:p>
          <a:p>
            <a:pPr algn="just"/>
            <a:endParaRPr lang="el-GR" i="1">
              <a:latin typeface="Calibri" pitchFamily="34" charset="0"/>
            </a:endParaRPr>
          </a:p>
          <a:p>
            <a:pPr algn="just"/>
            <a:endParaRPr lang="el-GR" i="1">
              <a:latin typeface="Calibri" pitchFamily="34" charset="0"/>
            </a:endParaRPr>
          </a:p>
          <a:p>
            <a:pPr algn="just"/>
            <a:endParaRPr lang="el-GR" i="1">
              <a:latin typeface="Calibri" pitchFamily="34" charset="0"/>
            </a:endParaRPr>
          </a:p>
          <a:p>
            <a:pPr algn="just"/>
            <a:endParaRPr lang="el-GR" i="1">
              <a:latin typeface="Calibri" pitchFamily="34" charset="0"/>
            </a:endParaRPr>
          </a:p>
          <a:p>
            <a:pPr algn="just"/>
            <a:endParaRPr lang="el-GR" sz="500" u="sng">
              <a:latin typeface="Calibri" pitchFamily="34" charset="0"/>
            </a:endParaRPr>
          </a:p>
          <a:p>
            <a:pPr algn="just">
              <a:spcAft>
                <a:spcPts val="200"/>
              </a:spcAft>
            </a:pPr>
            <a:endParaRPr lang="en-US" sz="500">
              <a:latin typeface="Calibri" pitchFamily="34" charset="0"/>
            </a:endParaRPr>
          </a:p>
          <a:p>
            <a:pPr algn="just"/>
            <a:r>
              <a:rPr lang="el-GR" b="1">
                <a:solidFill>
                  <a:srgbClr val="CB1F85"/>
                </a:solidFill>
                <a:latin typeface="Calibri" pitchFamily="34" charset="0"/>
              </a:rPr>
              <a:t>Πιθανά ζητήματα</a:t>
            </a:r>
            <a:endParaRPr lang="en-US" b="1">
              <a:solidFill>
                <a:srgbClr val="CB1F85"/>
              </a:solidFill>
              <a:latin typeface="Calibri" pitchFamily="34" charset="0"/>
            </a:endParaRPr>
          </a:p>
          <a:p>
            <a:pPr algn="just"/>
            <a:r>
              <a:rPr lang="el-GR">
                <a:latin typeface="Calibri" pitchFamily="34" charset="0"/>
              </a:rPr>
              <a:t>Το δωμάτιό μου, το σχολείο, η γειτονιά, τα καταστήματα, ο δρόμος, το δημαρχείο, η βιβλιοθήκη, το πάρκο, η παραλία, τοπία, το εργαστήρι του καλλιτέχνη, το πολυκατάστημα, διαδρομές</a:t>
            </a:r>
            <a:endParaRPr lang="en-US"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187325"/>
            <a:ext cx="8020050" cy="11636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2813">
              <a:lnSpc>
                <a:spcPct val="90000"/>
              </a:lnSpc>
              <a:defRPr/>
            </a:pPr>
            <a:r>
              <a:rPr lang="el-GR" sz="3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Θεματικές Περιοχές </a:t>
            </a:r>
            <a:r>
              <a:rPr lang="el-GR" sz="3200" b="1" dirty="0"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/>
            </a:r>
            <a:br>
              <a:rPr lang="el-GR" sz="3200" b="1" dirty="0"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</a:br>
            <a:r>
              <a:rPr lang="el-GR" sz="1400" b="1" dirty="0"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/>
            </a:r>
            <a:br>
              <a:rPr lang="el-GR" sz="1400" b="1" dirty="0"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</a:br>
            <a:r>
              <a:rPr lang="el-GR" sz="1400" b="1" dirty="0"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/>
            </a:r>
            <a:br>
              <a:rPr lang="el-GR" sz="1400" b="1" dirty="0"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</a:br>
            <a:r>
              <a:rPr lang="el-GR" sz="2400" b="1" dirty="0">
                <a:solidFill>
                  <a:srgbClr val="2B66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α. Χώρος-Τόπος </a:t>
            </a:r>
            <a:r>
              <a:rPr lang="el-GR" sz="2400" b="1" i="1" dirty="0">
                <a:solidFill>
                  <a:srgbClr val="2B66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(βαθμίδες 1, 2, 3, 4)</a:t>
            </a:r>
          </a:p>
        </p:txBody>
      </p:sp>
      <p:pic>
        <p:nvPicPr>
          <p:cNvPr id="34820" name="Picture 4" descr="C:\Users\nap050\Desktop\photos gia parousiasi\htc photos 155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220967" y="2133600"/>
            <a:ext cx="45720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" y="1295400"/>
            <a:ext cx="8763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i="1">
                <a:latin typeface="Calibri" pitchFamily="34" charset="0"/>
              </a:rPr>
              <a:t>Θέαση - παραγωγή της εικόνας και κριτική της σημασίας και λειτουργίας της στη ζωή μας.</a:t>
            </a:r>
          </a:p>
          <a:p>
            <a:endParaRPr lang="en-US" i="1">
              <a:latin typeface="Calibri" pitchFamily="34" charset="0"/>
            </a:endParaRPr>
          </a:p>
          <a:p>
            <a:pPr algn="just"/>
            <a:endParaRPr lang="el-GR" sz="500" u="sng">
              <a:latin typeface="Calibri" pitchFamily="34" charset="0"/>
            </a:endParaRPr>
          </a:p>
          <a:p>
            <a:endParaRPr lang="el-GR" sz="1600">
              <a:latin typeface="Calibri" pitchFamily="34" charset="0"/>
            </a:endParaRPr>
          </a:p>
          <a:p>
            <a:endParaRPr lang="el-GR" sz="1600">
              <a:latin typeface="Calibri" pitchFamily="34" charset="0"/>
            </a:endParaRPr>
          </a:p>
          <a:p>
            <a:endParaRPr lang="el-GR" sz="1600">
              <a:latin typeface="Calibri" pitchFamily="34" charset="0"/>
            </a:endParaRPr>
          </a:p>
          <a:p>
            <a:endParaRPr lang="el-GR" sz="1600">
              <a:latin typeface="Calibri" pitchFamily="34" charset="0"/>
            </a:endParaRPr>
          </a:p>
          <a:p>
            <a:endParaRPr lang="el-GR" sz="1600">
              <a:latin typeface="Calibri" pitchFamily="34" charset="0"/>
            </a:endParaRPr>
          </a:p>
          <a:p>
            <a:endParaRPr lang="el-GR" sz="1600">
              <a:latin typeface="Calibri" pitchFamily="34" charset="0"/>
            </a:endParaRPr>
          </a:p>
          <a:p>
            <a:endParaRPr lang="el-GR" sz="1600">
              <a:latin typeface="Calibri" pitchFamily="34" charset="0"/>
            </a:endParaRPr>
          </a:p>
          <a:p>
            <a:endParaRPr lang="el-GR" sz="1600">
              <a:latin typeface="Calibri" pitchFamily="34" charset="0"/>
            </a:endParaRPr>
          </a:p>
          <a:p>
            <a:endParaRPr lang="el-GR" sz="1600">
              <a:latin typeface="Calibri" pitchFamily="34" charset="0"/>
            </a:endParaRPr>
          </a:p>
          <a:p>
            <a:endParaRPr lang="el-GR" sz="1600">
              <a:latin typeface="Calibri" pitchFamily="34" charset="0"/>
            </a:endParaRPr>
          </a:p>
          <a:p>
            <a:endParaRPr lang="el-GR" sz="1600">
              <a:latin typeface="Calibri" pitchFamily="34" charset="0"/>
            </a:endParaRPr>
          </a:p>
          <a:p>
            <a:endParaRPr lang="el-GR" sz="1600">
              <a:latin typeface="Calibri" pitchFamily="34" charset="0"/>
            </a:endParaRPr>
          </a:p>
          <a:p>
            <a:r>
              <a:rPr lang="el-GR" sz="1600">
                <a:latin typeface="Calibri" pitchFamily="34" charset="0"/>
              </a:rPr>
              <a:t> </a:t>
            </a:r>
            <a:endParaRPr lang="en-US" sz="1600">
              <a:latin typeface="Calibri" pitchFamily="34" charset="0"/>
            </a:endParaRPr>
          </a:p>
          <a:p>
            <a:r>
              <a:rPr lang="el-GR" b="1">
                <a:solidFill>
                  <a:srgbClr val="CB1F85"/>
                </a:solidFill>
                <a:latin typeface="Calibri" pitchFamily="34" charset="0"/>
              </a:rPr>
              <a:t>Πιθανά ζητήματα</a:t>
            </a:r>
            <a:endParaRPr lang="en-US" b="1">
              <a:solidFill>
                <a:srgbClr val="CB1F85"/>
              </a:solidFill>
              <a:latin typeface="Calibri" pitchFamily="34" charset="0"/>
            </a:endParaRPr>
          </a:p>
          <a:p>
            <a:r>
              <a:rPr lang="el-GR">
                <a:latin typeface="Calibri" pitchFamily="34" charset="0"/>
              </a:rPr>
              <a:t>- Μετάδοση μηνυμάτων, κοινωνική δικτύωση, διαφήμιση, επίδραση ΜΜΕ  </a:t>
            </a:r>
            <a:endParaRPr lang="en-US">
              <a:latin typeface="Calibri" pitchFamily="34" charset="0"/>
            </a:endParaRPr>
          </a:p>
          <a:p>
            <a:r>
              <a:rPr lang="el-GR">
                <a:latin typeface="Calibri" pitchFamily="34" charset="0"/>
              </a:rPr>
              <a:t>- Μόδα, αντικείμενα και τρόποι ζωής </a:t>
            </a:r>
            <a:endParaRPr lang="en-US">
              <a:latin typeface="Calibri" pitchFamily="34" charset="0"/>
            </a:endParaRPr>
          </a:p>
          <a:p>
            <a:r>
              <a:rPr lang="el-GR">
                <a:latin typeface="Calibri" pitchFamily="34" charset="0"/>
              </a:rPr>
              <a:t>- Επιστημονική φαντασία</a:t>
            </a:r>
            <a:endParaRPr lang="en-US"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020050" cy="1163638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sz="3200" b="1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Θεματικές Περιοχές </a:t>
            </a:r>
            <a:r>
              <a:rPr lang="el-GR" sz="32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el-GR" sz="32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el-GR" sz="14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el-GR" sz="14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el-GR" sz="14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el-GR" sz="14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el-GR" sz="2400" b="1" smtClean="0">
                <a:ln>
                  <a:noFill/>
                </a:ln>
                <a:solidFill>
                  <a:srgbClr val="2B66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β. Πολιτισμός της Εικόνας </a:t>
            </a:r>
            <a:r>
              <a:rPr lang="el-GR" sz="2400" b="1" i="1" smtClean="0">
                <a:ln>
                  <a:noFill/>
                </a:ln>
                <a:solidFill>
                  <a:srgbClr val="2B66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(βαθμίδες 1, 2, 3, 4)</a:t>
            </a:r>
            <a:endParaRPr lang="el-GR" sz="2400" b="1" smtClean="0">
              <a:ln>
                <a:noFill/>
              </a:ln>
              <a:solidFill>
                <a:srgbClr val="2B66B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35844" name="Picture 4" descr="C:\Users\nap050\Desktop\photos gia parousiasi\Prague 25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958985" y="1799180"/>
            <a:ext cx="2365365" cy="31538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35845" name="Picture 5" descr="C:\Users\nap050\Desktop\photos gia parousiasi\htc photos 1127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937234" y="1825456"/>
            <a:ext cx="2073166" cy="3109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28600" y="1447800"/>
            <a:ext cx="87630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i="1">
                <a:latin typeface="Calibri" pitchFamily="34" charset="0"/>
              </a:rPr>
              <a:t>Έκφραση κοινωνικού προβληματισμού, διάλογος με τον άνθρωπο και τις αξίες που τον διακρίνουν μέσω της εικαστικής δημιουργίας.</a:t>
            </a:r>
          </a:p>
          <a:p>
            <a:endParaRPr lang="en-US">
              <a:latin typeface="Calibri" pitchFamily="34" charset="0"/>
            </a:endParaRPr>
          </a:p>
          <a:p>
            <a:pPr algn="just"/>
            <a:endParaRPr lang="el-GR" sz="500" u="sng">
              <a:latin typeface="Calibri" pitchFamily="34" charset="0"/>
            </a:endParaRPr>
          </a:p>
          <a:p>
            <a:endParaRPr lang="el-GR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4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4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4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4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4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4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4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4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4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4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400" b="1">
              <a:solidFill>
                <a:srgbClr val="CB1F85"/>
              </a:solidFill>
              <a:latin typeface="Calibri" pitchFamily="34" charset="0"/>
            </a:endParaRPr>
          </a:p>
          <a:p>
            <a:r>
              <a:rPr lang="el-GR" sz="1400">
                <a:latin typeface="Calibri" pitchFamily="34" charset="0"/>
              </a:rPr>
              <a:t> </a:t>
            </a:r>
            <a:endParaRPr lang="en-US" sz="1400">
              <a:latin typeface="Calibri" pitchFamily="34" charset="0"/>
            </a:endParaRPr>
          </a:p>
          <a:p>
            <a:r>
              <a:rPr lang="el-GR" b="1">
                <a:solidFill>
                  <a:srgbClr val="CB1F85"/>
                </a:solidFill>
                <a:latin typeface="Calibri" pitchFamily="34" charset="0"/>
              </a:rPr>
              <a:t>Πιθανά ζητήματα</a:t>
            </a:r>
            <a:endParaRPr lang="en-US" b="1">
              <a:solidFill>
                <a:srgbClr val="CB1F85"/>
              </a:solidFill>
              <a:latin typeface="Calibri" pitchFamily="34" charset="0"/>
            </a:endParaRPr>
          </a:p>
          <a:p>
            <a:r>
              <a:rPr lang="el-GR">
                <a:latin typeface="Calibri" pitchFamily="34" charset="0"/>
              </a:rPr>
              <a:t>Κατανάλωση, ρύπανση, οικονομική κρίση, δημο­κρατία, ισότητα, διαφορετικότητα, ανθρώπινα δικαιώματα, ρατσισμός, φιλία, προκαταλήψεις, προπαγάνδα, διαπολιτισμικότητα, τουρισμός, κλωνοποίηση </a:t>
            </a:r>
            <a:endParaRPr lang="en-US"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020050" cy="1087438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sz="3200" b="1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Θεματικές Περιοχές </a:t>
            </a:r>
            <a:r>
              <a:rPr lang="el-GR" sz="32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el-GR" sz="32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el-GR" sz="14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el-GR" sz="14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el-GR" sz="14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el-GR" sz="14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el-GR" sz="2400" b="1" smtClean="0">
                <a:ln>
                  <a:noFill/>
                </a:ln>
                <a:solidFill>
                  <a:srgbClr val="2B66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γ. Κοινωνία και Ζωή </a:t>
            </a:r>
            <a:r>
              <a:rPr lang="el-GR" sz="2400" b="1" i="1" smtClean="0">
                <a:ln>
                  <a:noFill/>
                </a:ln>
                <a:solidFill>
                  <a:srgbClr val="2B66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(βαθμίδες 1, 2, 3, 4)</a:t>
            </a:r>
            <a:endParaRPr lang="el-GR" sz="2400" b="1" smtClean="0">
              <a:ln>
                <a:noFill/>
              </a:ln>
              <a:solidFill>
                <a:srgbClr val="2B66B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36868" name="Picture 4" descr="C:\Users\nap050\Desktop\photos gia parousiasi\htc photos 1509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286000" y="2133600"/>
            <a:ext cx="4191000" cy="279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28600" y="609600"/>
            <a:ext cx="856297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l-GR" i="1">
              <a:latin typeface="Calibri" pitchFamily="34" charset="0"/>
            </a:endParaRPr>
          </a:p>
          <a:p>
            <a:endParaRPr lang="el-GR" i="1">
              <a:latin typeface="Calibri" pitchFamily="34" charset="0"/>
            </a:endParaRPr>
          </a:p>
          <a:p>
            <a:r>
              <a:rPr lang="el-GR" i="1">
                <a:latin typeface="Calibri" pitchFamily="34" charset="0"/>
              </a:rPr>
              <a:t> Στοχασμός και δημιουργία σε σχέση με το ποιος/ποια είμαι (πολλαπλές διαστάσεις της   </a:t>
            </a:r>
          </a:p>
          <a:p>
            <a:r>
              <a:rPr lang="el-GR" i="1">
                <a:latin typeface="Calibri" pitchFamily="34" charset="0"/>
              </a:rPr>
              <a:t> ατομικής και συλλογικής ταυτότητας).</a:t>
            </a:r>
            <a:endParaRPr lang="en-US" i="1">
              <a:latin typeface="Calibri" pitchFamily="34" charset="0"/>
            </a:endParaRPr>
          </a:p>
          <a:p>
            <a:r>
              <a:rPr lang="el-GR" sz="1400">
                <a:latin typeface="Calibri" pitchFamily="34" charset="0"/>
              </a:rPr>
              <a:t> </a:t>
            </a:r>
          </a:p>
          <a:p>
            <a:endParaRPr lang="el-GR" sz="1400">
              <a:latin typeface="Calibri" pitchFamily="34" charset="0"/>
            </a:endParaRPr>
          </a:p>
          <a:p>
            <a:endParaRPr lang="en-US" sz="1400"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969962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sz="3200" b="1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Θεματικές Περιοχές </a:t>
            </a:r>
            <a:r>
              <a:rPr lang="el-GR" sz="32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el-GR" sz="32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el-GR" sz="14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el-GR" sz="14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el-GR" sz="2400" b="1" smtClean="0">
                <a:ln>
                  <a:noFill/>
                </a:ln>
                <a:solidFill>
                  <a:srgbClr val="2B66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δ. Ταυτότητα </a:t>
            </a:r>
            <a:r>
              <a:rPr lang="el-GR" sz="2400" b="1" i="1" smtClean="0">
                <a:ln>
                  <a:noFill/>
                </a:ln>
                <a:solidFill>
                  <a:srgbClr val="2B66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(βαθμίδες 1, 2, 3, 4)</a:t>
            </a:r>
            <a:endParaRPr lang="el-GR" sz="2400" b="1" smtClean="0">
              <a:ln>
                <a:noFill/>
              </a:ln>
              <a:solidFill>
                <a:srgbClr val="2B66B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85788" y="5257800"/>
            <a:ext cx="7848600" cy="1422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l-GR" sz="2400" b="1" dirty="0">
                <a:solidFill>
                  <a:srgbClr val="CB1F85"/>
                </a:solidFill>
              </a:rPr>
              <a:t>Πιθανά ζητήματα</a:t>
            </a:r>
            <a:endParaRPr lang="en-US" sz="2400" b="1" dirty="0">
              <a:solidFill>
                <a:srgbClr val="CB1F85"/>
              </a:solidFill>
            </a:endParaRPr>
          </a:p>
          <a:p>
            <a:pPr>
              <a:defRPr/>
            </a:pPr>
            <a:r>
              <a:rPr lang="el-GR" sz="2000" dirty="0"/>
              <a:t>Οικογένεια, θρησκεία, φύλο, ενδιαφέροντα, εθνικότητα, πολιτότητα, διαφορετικότητα, διαπολιτισμικότητα, εικονικοί </a:t>
            </a:r>
            <a:r>
              <a:rPr lang="el-GR" sz="2000" dirty="0" smtClean="0"/>
              <a:t>κόσμοι. </a:t>
            </a:r>
            <a:endParaRPr lang="en-US" sz="2000" dirty="0"/>
          </a:p>
          <a:p>
            <a:pPr>
              <a:defRPr/>
            </a:pPr>
            <a:endParaRPr lang="el-GR" dirty="0"/>
          </a:p>
        </p:txBody>
      </p:sp>
      <p:pic>
        <p:nvPicPr>
          <p:cNvPr id="37892" name="Picture 4" descr="C:\Users\nap050\Pictures\2012-07-30 htc photos\htc photos 1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5029200" y="1912883"/>
            <a:ext cx="2082800" cy="3124200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62" name="Picture 6" descr="C:\Users\nap050\Pictures\2012-07-30 htc photos\htc photos 127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981200" y="1950983"/>
            <a:ext cx="2057400" cy="30861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1000" y="1371600"/>
            <a:ext cx="852170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i="1">
                <a:latin typeface="Calibri" pitchFamily="34" charset="0"/>
              </a:rPr>
              <a:t>Έρευνα και δημιουργία σε σχέση με την ιστορία, παράδοση, καλλιτεχνική παραγωγή και ζωή της Κύπρου.</a:t>
            </a:r>
            <a:br>
              <a:rPr lang="el-GR" i="1">
                <a:latin typeface="Calibri" pitchFamily="34" charset="0"/>
              </a:rPr>
            </a:br>
            <a:endParaRPr lang="el-GR" i="1">
              <a:latin typeface="Calibri" pitchFamily="34" charset="0"/>
            </a:endParaRPr>
          </a:p>
          <a:p>
            <a:endParaRPr lang="el-GR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7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7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7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7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7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7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7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700" b="1">
              <a:solidFill>
                <a:srgbClr val="CB1F85"/>
              </a:solidFill>
              <a:latin typeface="Calibri" pitchFamily="34" charset="0"/>
            </a:endParaRPr>
          </a:p>
          <a:p>
            <a:r>
              <a:rPr lang="el-GR" sz="1700" b="1">
                <a:solidFill>
                  <a:srgbClr val="CB1F85"/>
                </a:solidFill>
                <a:latin typeface="Calibri" pitchFamily="34" charset="0"/>
              </a:rPr>
              <a:t>Πιθανά ζητήματα</a:t>
            </a:r>
            <a:endParaRPr lang="en-US" sz="1700" b="1">
              <a:solidFill>
                <a:srgbClr val="CB1F85"/>
              </a:solidFill>
              <a:latin typeface="Calibri" pitchFamily="34" charset="0"/>
            </a:endParaRPr>
          </a:p>
          <a:p>
            <a:r>
              <a:rPr lang="el-GR" sz="1700">
                <a:latin typeface="Calibri" pitchFamily="34" charset="0"/>
              </a:rPr>
              <a:t>- Έργα Κύπριων εικαστικών καλλιτεχνών </a:t>
            </a:r>
          </a:p>
          <a:p>
            <a:r>
              <a:rPr lang="el-GR" sz="1700">
                <a:latin typeface="Calibri" pitchFamily="34" charset="0"/>
              </a:rPr>
              <a:t>- Κυπριακή παράδοση στη σύγχρονη καλλιτεχνική δημιουργία, κυπριακή χειροτεχνία,  </a:t>
            </a:r>
          </a:p>
          <a:p>
            <a:r>
              <a:rPr lang="el-GR" sz="1700">
                <a:latin typeface="Calibri" pitchFamily="34" charset="0"/>
              </a:rPr>
              <a:t>  θρησκεία και τέχνη </a:t>
            </a:r>
          </a:p>
          <a:p>
            <a:r>
              <a:rPr lang="el-GR" sz="1700">
                <a:latin typeface="Calibri" pitchFamily="34" charset="0"/>
              </a:rPr>
              <a:t>- Αρχαιολογικοί χώροι, μουσεία, αρχαιολογικά ευρήματα, αρχαιοκαπηλία, προστασία </a:t>
            </a:r>
          </a:p>
          <a:p>
            <a:r>
              <a:rPr lang="el-GR" sz="1700">
                <a:latin typeface="Calibri" pitchFamily="34" charset="0"/>
              </a:rPr>
              <a:t>  μνημείων</a:t>
            </a:r>
          </a:p>
          <a:p>
            <a:pPr>
              <a:buFontTx/>
              <a:buChar char="-"/>
            </a:pPr>
            <a:r>
              <a:rPr lang="el-GR" sz="1700">
                <a:latin typeface="Calibri" pitchFamily="34" charset="0"/>
              </a:rPr>
              <a:t> Μύθοι, παραμύθια, παραδόσεις, ήθη και έθιμα </a:t>
            </a:r>
          </a:p>
          <a:p>
            <a:pPr>
              <a:buFontTx/>
              <a:buChar char="-"/>
            </a:pPr>
            <a:endParaRPr lang="en-US" sz="1600"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sz="3200" b="1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Θεματικές Περιοχές </a:t>
            </a:r>
            <a:r>
              <a:rPr lang="el-GR" sz="32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el-GR" sz="32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el-GR" sz="14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el-GR" sz="14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el-GR" sz="14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el-GR" sz="14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el-GR" sz="2400" b="1" smtClean="0">
                <a:ln>
                  <a:noFill/>
                </a:ln>
                <a:solidFill>
                  <a:srgbClr val="2B66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ε. Τοπική Πολιτιστική Κληρονομιά </a:t>
            </a:r>
            <a:r>
              <a:rPr lang="el-GR" sz="2400" b="1" i="1" smtClean="0">
                <a:ln>
                  <a:noFill/>
                </a:ln>
                <a:solidFill>
                  <a:srgbClr val="2B66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(βαθμίδες 1, 2, 3, 4)</a:t>
            </a:r>
            <a:endParaRPr lang="el-GR" sz="2400" i="1" smtClean="0">
              <a:ln>
                <a:noFill/>
              </a:ln>
              <a:solidFill>
                <a:srgbClr val="2B66B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38919" name="Picture 7" descr="C:\Users\nap050\Pictures\2012-07-30 htc photos\htc photos 4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4267200" y="2133600"/>
            <a:ext cx="4000500" cy="2667000"/>
          </a:xfrm>
          <a:effectLst>
            <a:softEdge rad="112500"/>
          </a:effectLst>
        </p:spPr>
      </p:pic>
      <p:pic>
        <p:nvPicPr>
          <p:cNvPr id="38920" name="Picture 8" descr="C:\Users\nap050\Desktop\photos gia parousiasi\htc photos 29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762000" y="2209800"/>
            <a:ext cx="3195637" cy="213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04800" y="1295400"/>
            <a:ext cx="86106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i="1">
                <a:latin typeface="Calibri" pitchFamily="34" charset="0"/>
              </a:rPr>
              <a:t>Προσέγγιση της παγκόσμιας εικαστικής δημιουργίας και του κοινωνικού, πολιτισμικού και ιστορικού πλαισίου της.</a:t>
            </a:r>
            <a:endParaRPr lang="en-US" i="1">
              <a:latin typeface="Calibri" pitchFamily="34" charset="0"/>
            </a:endParaRPr>
          </a:p>
          <a:p>
            <a:endParaRPr lang="el-GR" sz="1400" u="sng">
              <a:latin typeface="Calibri" pitchFamily="34" charset="0"/>
            </a:endParaRPr>
          </a:p>
          <a:p>
            <a:endParaRPr lang="el-GR" sz="1400" u="sng">
              <a:latin typeface="Calibri" pitchFamily="34" charset="0"/>
            </a:endParaRPr>
          </a:p>
          <a:p>
            <a:endParaRPr lang="el-GR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6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6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6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6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6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6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6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6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600" b="1">
              <a:solidFill>
                <a:srgbClr val="CB1F85"/>
              </a:solidFill>
              <a:latin typeface="Calibri" pitchFamily="34" charset="0"/>
            </a:endParaRPr>
          </a:p>
          <a:p>
            <a:endParaRPr lang="el-GR" sz="1600" b="1">
              <a:solidFill>
                <a:srgbClr val="CB1F85"/>
              </a:solidFill>
              <a:latin typeface="Calibri" pitchFamily="34" charset="0"/>
            </a:endParaRPr>
          </a:p>
          <a:p>
            <a:endParaRPr lang="en-US" sz="1600">
              <a:latin typeface="Calibri" pitchFamily="34" charset="0"/>
            </a:endParaRPr>
          </a:p>
          <a:p>
            <a:endParaRPr lang="el-GR" b="1">
              <a:solidFill>
                <a:srgbClr val="CB1F85"/>
              </a:solidFill>
              <a:latin typeface="Calibri" pitchFamily="34" charset="0"/>
            </a:endParaRPr>
          </a:p>
          <a:p>
            <a:r>
              <a:rPr lang="el-GR" b="1">
                <a:solidFill>
                  <a:srgbClr val="CB1F85"/>
                </a:solidFill>
                <a:latin typeface="Calibri" pitchFamily="34" charset="0"/>
              </a:rPr>
              <a:t>Πιθανά ζητήματα</a:t>
            </a:r>
            <a:endParaRPr lang="en-US" b="1">
              <a:solidFill>
                <a:srgbClr val="CB1F85"/>
              </a:solidFill>
              <a:latin typeface="Calibri" pitchFamily="34" charset="0"/>
            </a:endParaRPr>
          </a:p>
          <a:p>
            <a:r>
              <a:rPr lang="el-GR">
                <a:latin typeface="Calibri" pitchFamily="34" charset="0"/>
              </a:rPr>
              <a:t>Μνημεία και δημόσιοι χώροι, αρχιτεκτονική, θρησκεία και τέχνη, πολιτική και τέχνη, διακόσμηση, ομορφιά, επιστημονικά επιτεύγματα, βασιλιάδες και βασίλισσες, χάρτες </a:t>
            </a:r>
            <a:endParaRPr lang="en-US"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sz="3200" b="1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Θεματικές Περιοχές </a:t>
            </a:r>
            <a:r>
              <a:rPr lang="el-GR" sz="32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el-GR" sz="32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el-GR" sz="14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el-GR" sz="14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el-GR" sz="14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el-GR" sz="1400" b="1" smtClean="0">
                <a:ln>
                  <a:noFill/>
                </a:ln>
                <a:solidFill>
                  <a:srgbClr val="EDF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el-GR" sz="2400" b="1" smtClean="0">
                <a:ln>
                  <a:noFill/>
                </a:ln>
                <a:solidFill>
                  <a:srgbClr val="2B66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στ. Παγκόσμια Πολιτιστική Κληρονομιά </a:t>
            </a:r>
            <a:r>
              <a:rPr lang="el-GR" sz="2400" b="1" i="1" smtClean="0">
                <a:ln>
                  <a:noFill/>
                </a:ln>
                <a:solidFill>
                  <a:srgbClr val="2B66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(βαθμίδες 1, 2, 3, 4)</a:t>
            </a:r>
            <a:endParaRPr lang="el-GR" sz="2400" b="1" smtClean="0">
              <a:ln>
                <a:noFill/>
              </a:ln>
              <a:solidFill>
                <a:srgbClr val="2B66B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39940" name="Picture 4" descr="C:\Users\nap050\Desktop\photos gia parousiasi\Prague 1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3124200" y="1905000"/>
            <a:ext cx="2471142" cy="3294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1" name="Picture 5" descr="C:\Users\nap050\Pictures\2012-07-30 htc photos\htc photos 2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457200" y="1935054"/>
            <a:ext cx="2208741" cy="3313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3" name="Picture 7" descr="C:\Users\nap050\Pictures\2012-08-20 Prague\Prague 091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019800" y="1905000"/>
            <a:ext cx="2507375" cy="33431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8153400" cy="5475288"/>
          </a:xfrm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l-GR" sz="1400" smtClean="0">
              <a:cs typeface="Arial" charset="0"/>
            </a:endParaRPr>
          </a:p>
          <a:p>
            <a:pPr eaLnBrk="1" hangingPunct="1">
              <a:defRPr/>
            </a:pPr>
            <a:r>
              <a:rPr lang="el-GR" sz="2800" smtClean="0">
                <a:cs typeface="Arial" charset="0"/>
              </a:rPr>
              <a:t>Επιλογή Θεματικής Περιοχής,  Ζητήματος και </a:t>
            </a:r>
          </a:p>
          <a:p>
            <a:pPr eaLnBrk="1" hangingPunct="1">
              <a:buFontTx/>
              <a:buNone/>
              <a:defRPr/>
            </a:pPr>
            <a:r>
              <a:rPr lang="el-GR" sz="2800" smtClean="0">
                <a:cs typeface="Arial" charset="0"/>
              </a:rPr>
              <a:t>     Τίτλου Ενότητας </a:t>
            </a:r>
          </a:p>
          <a:p>
            <a:pPr eaLnBrk="1" hangingPunct="1">
              <a:buFontTx/>
              <a:buNone/>
              <a:defRPr/>
            </a:pPr>
            <a:endParaRPr lang="el-GR" sz="2800" smtClean="0">
              <a:cs typeface="Arial" charset="0"/>
            </a:endParaRPr>
          </a:p>
          <a:p>
            <a:pPr eaLnBrk="1" hangingPunct="1">
              <a:defRPr/>
            </a:pPr>
            <a:r>
              <a:rPr lang="el-GR" sz="2800" smtClean="0">
                <a:cs typeface="Arial" charset="0"/>
              </a:rPr>
              <a:t>Επιλογή στοιχείων από τον Πυρήνα</a:t>
            </a:r>
          </a:p>
          <a:p>
            <a:pPr eaLnBrk="1" hangingPunct="1">
              <a:buFontTx/>
              <a:buNone/>
              <a:defRPr/>
            </a:pPr>
            <a:endParaRPr lang="el-GR" sz="2800" smtClean="0">
              <a:cs typeface="Arial" charset="0"/>
            </a:endParaRPr>
          </a:p>
          <a:p>
            <a:pPr eaLnBrk="1" hangingPunct="1">
              <a:defRPr/>
            </a:pPr>
            <a:r>
              <a:rPr lang="el-GR" sz="2800" smtClean="0">
                <a:cs typeface="Arial" charset="0"/>
              </a:rPr>
              <a:t>Διατύπωση Στόχων </a:t>
            </a:r>
          </a:p>
          <a:p>
            <a:pPr eaLnBrk="1" hangingPunct="1">
              <a:buFontTx/>
              <a:buNone/>
              <a:defRPr/>
            </a:pPr>
            <a:endParaRPr lang="el-GR" sz="2800" smtClean="0">
              <a:cs typeface="Arial" charset="0"/>
            </a:endParaRPr>
          </a:p>
          <a:p>
            <a:pPr eaLnBrk="1" hangingPunct="1">
              <a:defRPr/>
            </a:pPr>
            <a:r>
              <a:rPr lang="el-GR" sz="2800" smtClean="0">
                <a:cs typeface="Arial" charset="0"/>
              </a:rPr>
              <a:t>Καταγραφή της πορείας των μαθημάτων</a:t>
            </a:r>
          </a:p>
          <a:p>
            <a:pPr eaLnBrk="1" hangingPunct="1">
              <a:buFontTx/>
              <a:buNone/>
              <a:defRPr/>
            </a:pPr>
            <a:r>
              <a:rPr lang="el-GR" sz="2800" smtClean="0">
                <a:cs typeface="Arial" charset="0"/>
              </a:rPr>
              <a:t> </a:t>
            </a:r>
          </a:p>
          <a:p>
            <a:pPr eaLnBrk="1" hangingPunct="1">
              <a:defRPr/>
            </a:pPr>
            <a:r>
              <a:rPr lang="el-GR" sz="2800" smtClean="0">
                <a:cs typeface="Arial" charset="0"/>
              </a:rPr>
              <a:t>Αξιολόγηση/Αναστοχασμός</a:t>
            </a:r>
          </a:p>
          <a:p>
            <a:pPr eaLnBrk="1" hangingPunct="1">
              <a:defRPr/>
            </a:pPr>
            <a:endParaRPr lang="el-GR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6867" name="Title 1"/>
          <p:cNvSpPr txBox="1">
            <a:spLocks/>
          </p:cNvSpPr>
          <p:nvPr/>
        </p:nvSpPr>
        <p:spPr bwMode="auto">
          <a:xfrm>
            <a:off x="152400" y="152400"/>
            <a:ext cx="8839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l-GR" sz="32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Προγραμματισμός Ενότητας</a:t>
            </a:r>
            <a:endParaRPr lang="el-GR" sz="32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5702300"/>
          </a:xfrm>
        </p:spPr>
        <p:txBody>
          <a:bodyPr/>
          <a:lstStyle/>
          <a:p>
            <a:pPr marL="0" indent="0" eaLnBrk="1" hangingPunct="1">
              <a:buClr>
                <a:srgbClr val="173860"/>
              </a:buClr>
              <a:buFont typeface="Wingdings 2" pitchFamily="18" charset="2"/>
              <a:buNone/>
            </a:pPr>
            <a:r>
              <a:rPr lang="el-GR" sz="2800" i="1" smtClean="0"/>
              <a:t>Οι εκπαιδευτικοί επιλέγουν τη Θεματική Περιοχή και ένα συγκεκριμένο ζήτημα λαμβάνοντας υπόψη τα πιο κάτω:</a:t>
            </a:r>
            <a:r>
              <a:rPr lang="el-GR" sz="3000" i="1" smtClean="0"/>
              <a:t> </a:t>
            </a:r>
          </a:p>
          <a:p>
            <a:pPr marL="0" indent="0" eaLnBrk="1" hangingPunct="1">
              <a:buClr>
                <a:srgbClr val="173860"/>
              </a:buClr>
              <a:buFont typeface="Wingdings 2" pitchFamily="18" charset="2"/>
              <a:buNone/>
            </a:pPr>
            <a:endParaRPr lang="el-GR" sz="1200" i="1" smtClean="0"/>
          </a:p>
          <a:p>
            <a:pPr marL="0" indent="0" eaLnBrk="1" hangingPunct="1">
              <a:buClr>
                <a:srgbClr val="173860"/>
              </a:buClr>
              <a:buFont typeface="Wingdings 2" pitchFamily="18" charset="2"/>
              <a:buChar char=""/>
            </a:pPr>
            <a:r>
              <a:rPr lang="el-GR" sz="2800" smtClean="0"/>
              <a:t> την ηλικία, τα ενδιαφέροντα, τις προϋπάρχουσες </a:t>
            </a:r>
          </a:p>
          <a:p>
            <a:pPr marL="0" indent="0" eaLnBrk="1" hangingPunct="1">
              <a:buClr>
                <a:srgbClr val="173860"/>
              </a:buClr>
              <a:buFontTx/>
              <a:buNone/>
            </a:pPr>
            <a:r>
              <a:rPr lang="el-GR" sz="2800" smtClean="0"/>
              <a:t>    γνώσεις και εμπειρίες, τις ικανότητες και  </a:t>
            </a:r>
          </a:p>
          <a:p>
            <a:pPr marL="0" indent="0" eaLnBrk="1" hangingPunct="1">
              <a:buClr>
                <a:srgbClr val="173860"/>
              </a:buClr>
              <a:buFontTx/>
              <a:buNone/>
            </a:pPr>
            <a:r>
              <a:rPr lang="el-GR" sz="2800" smtClean="0"/>
              <a:t>    ιδιαιτερότητες των παιδιών, </a:t>
            </a:r>
          </a:p>
          <a:p>
            <a:pPr marL="0" indent="0" eaLnBrk="1" hangingPunct="1">
              <a:buClr>
                <a:srgbClr val="173860"/>
              </a:buClr>
              <a:buFontTx/>
              <a:buNone/>
            </a:pPr>
            <a:endParaRPr lang="el-GR" sz="1200" smtClean="0"/>
          </a:p>
          <a:p>
            <a:pPr marL="0" indent="0" eaLnBrk="1" hangingPunct="1">
              <a:buClr>
                <a:srgbClr val="173860"/>
              </a:buClr>
              <a:buFont typeface="Wingdings 2" pitchFamily="18" charset="2"/>
              <a:buChar char=""/>
            </a:pPr>
            <a:r>
              <a:rPr lang="el-GR" sz="2800" smtClean="0"/>
              <a:t>  το χρόνο (αν θα είναι μικρής ή μεγαλύτερης    </a:t>
            </a:r>
          </a:p>
          <a:p>
            <a:pPr marL="0" indent="0" eaLnBrk="1" hangingPunct="1">
              <a:buClr>
                <a:srgbClr val="173860"/>
              </a:buClr>
              <a:buFontTx/>
              <a:buNone/>
            </a:pPr>
            <a:r>
              <a:rPr lang="el-GR" sz="2800" smtClean="0"/>
              <a:t>    διάρκειας ενότητα),</a:t>
            </a:r>
          </a:p>
          <a:p>
            <a:pPr marL="0" indent="0" eaLnBrk="1" hangingPunct="1">
              <a:buClr>
                <a:srgbClr val="173860"/>
              </a:buClr>
              <a:buFontTx/>
              <a:buNone/>
            </a:pPr>
            <a:endParaRPr lang="el-GR" sz="1200" smtClean="0"/>
          </a:p>
          <a:p>
            <a:pPr marL="0" indent="0" eaLnBrk="1" hangingPunct="1">
              <a:buClr>
                <a:srgbClr val="173860"/>
              </a:buClr>
              <a:buFont typeface="Wingdings 2" pitchFamily="18" charset="2"/>
              <a:buChar char=""/>
            </a:pPr>
            <a:r>
              <a:rPr lang="el-GR" sz="2800" smtClean="0"/>
              <a:t>  τις ανάγκες του σχολείου και της κοινότητας.</a:t>
            </a:r>
          </a:p>
          <a:p>
            <a:pPr marL="0" indent="0" eaLnBrk="1" hangingPunct="1">
              <a:buClr>
                <a:srgbClr val="173860"/>
              </a:buClr>
              <a:buFont typeface="Wingdings 2" pitchFamily="18" charset="2"/>
              <a:buChar char=""/>
            </a:pPr>
            <a:endParaRPr lang="el-GR" sz="3000" smtClean="0"/>
          </a:p>
          <a:p>
            <a:pPr marL="0" indent="0" eaLnBrk="1" hangingPunct="1">
              <a:buClr>
                <a:srgbClr val="173860"/>
              </a:buClr>
              <a:buFont typeface="Wingdings 2" pitchFamily="18" charset="2"/>
              <a:buChar char=""/>
            </a:pPr>
            <a:endParaRPr lang="el-GR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90550" y="884238"/>
            <a:ext cx="8020050" cy="4429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912813">
              <a:lnSpc>
                <a:spcPct val="90000"/>
              </a:lnSpc>
              <a:defRPr/>
            </a:pPr>
            <a:r>
              <a:rPr lang="el-GR" sz="3200" b="1" dirty="0">
                <a:solidFill>
                  <a:srgbClr val="2B66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Επιλογή Θεματικής Περιοχής </a:t>
            </a:r>
          </a:p>
        </p:txBody>
      </p:sp>
      <p:sp>
        <p:nvSpPr>
          <p:cNvPr id="37892" name="Title 1"/>
          <p:cNvSpPr txBox="1">
            <a:spLocks/>
          </p:cNvSpPr>
          <p:nvPr/>
        </p:nvSpPr>
        <p:spPr bwMode="auto">
          <a:xfrm>
            <a:off x="152400" y="152400"/>
            <a:ext cx="8839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l-GR" sz="32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Προγραμματισμός Ενότητας</a:t>
            </a:r>
            <a:endParaRPr lang="el-GR" sz="32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914400"/>
            <a:ext cx="8382000" cy="442913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sz="3200" b="1" smtClean="0">
                <a:ln>
                  <a:noFill/>
                </a:ln>
                <a:solidFill>
                  <a:srgbClr val="2B66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Επιλογή στοιχείων από τον Πυρήνα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411288"/>
            <a:ext cx="4114800" cy="52181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60000"/>
              </a:lnSpc>
              <a:buClr>
                <a:srgbClr val="173860"/>
              </a:buClr>
              <a:buFontTx/>
              <a:buNone/>
              <a:defRPr/>
            </a:pPr>
            <a:r>
              <a:rPr lang="el-GR" sz="3300" b="1" i="1" dirty="0" smtClean="0">
                <a:solidFill>
                  <a:schemeClr val="hlink"/>
                </a:solidFill>
                <a:ea typeface="MS PGothic" pitchFamily="34" charset="-128"/>
                <a:cs typeface="Arial" pitchFamily="34" charset="0"/>
              </a:rPr>
              <a:t> </a:t>
            </a:r>
            <a:endParaRPr lang="en-US" sz="3300" b="1" i="1" dirty="0" smtClean="0">
              <a:solidFill>
                <a:schemeClr val="hlink"/>
              </a:solidFill>
              <a:ea typeface="MS PGothic" pitchFamily="34" charset="-128"/>
              <a:cs typeface="Arial" pitchFamily="34" charset="0"/>
            </a:endParaRPr>
          </a:p>
          <a:p>
            <a:pPr marL="609600" indent="-609600" eaLnBrk="1" hangingPunct="1">
              <a:lnSpc>
                <a:spcPct val="60000"/>
              </a:lnSpc>
              <a:buClr>
                <a:srgbClr val="173860"/>
              </a:buClr>
              <a:buFontTx/>
              <a:buNone/>
              <a:defRPr/>
            </a:pPr>
            <a:r>
              <a:rPr lang="el-GR" sz="3000" b="1" dirty="0" smtClean="0">
                <a:solidFill>
                  <a:srgbClr val="CB1F85"/>
                </a:solidFill>
                <a:ea typeface="MS PGothic" pitchFamily="34" charset="-128"/>
                <a:cs typeface="Arial" pitchFamily="34" charset="0"/>
              </a:rPr>
              <a:t>Διερεύνηση της εικαστικής</a:t>
            </a:r>
            <a:endParaRPr lang="en-US" sz="3000" b="1" dirty="0" smtClean="0">
              <a:solidFill>
                <a:srgbClr val="CB1F85"/>
              </a:solidFill>
              <a:ea typeface="MS PGothic" pitchFamily="34" charset="-128"/>
              <a:cs typeface="Arial" pitchFamily="34" charset="0"/>
            </a:endParaRPr>
          </a:p>
          <a:p>
            <a:pPr marL="609600" indent="-609600" eaLnBrk="1" hangingPunct="1">
              <a:lnSpc>
                <a:spcPct val="60000"/>
              </a:lnSpc>
              <a:buClr>
                <a:srgbClr val="173860"/>
              </a:buClr>
              <a:buFontTx/>
              <a:buNone/>
              <a:defRPr/>
            </a:pPr>
            <a:r>
              <a:rPr lang="en-US" sz="3000" b="1" dirty="0">
                <a:solidFill>
                  <a:srgbClr val="CB1F85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l-GR" sz="3000" b="1" dirty="0" smtClean="0">
                <a:solidFill>
                  <a:srgbClr val="CB1F85"/>
                </a:solidFill>
                <a:ea typeface="MS PGothic" pitchFamily="34" charset="-128"/>
                <a:cs typeface="Arial" pitchFamily="34" charset="0"/>
              </a:rPr>
              <a:t>γλώσσας</a:t>
            </a:r>
          </a:p>
          <a:p>
            <a:pPr marL="609600" indent="-609600" eaLnBrk="1" hangingPunct="1">
              <a:lnSpc>
                <a:spcPct val="60000"/>
              </a:lnSpc>
              <a:buClr>
                <a:srgbClr val="173860"/>
              </a:buClr>
              <a:buFontTx/>
              <a:buNone/>
              <a:defRPr/>
            </a:pPr>
            <a:endParaRPr lang="en-GB" sz="1600" b="1" dirty="0" smtClean="0">
              <a:solidFill>
                <a:schemeClr val="folHlink"/>
              </a:solidFill>
              <a:ea typeface="MS PGothic" pitchFamily="34" charset="-128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lang="el-GR" b="1" dirty="0" smtClean="0">
                <a:solidFill>
                  <a:srgbClr val="7030A0"/>
                </a:solidFill>
                <a:ea typeface="MS PGothic" pitchFamily="34" charset="-128"/>
                <a:cs typeface="Arial" pitchFamily="34" charset="0"/>
              </a:rPr>
              <a:t>Μορφολογικά</a:t>
            </a:r>
            <a:r>
              <a:rPr lang="en-US" b="1" dirty="0" smtClean="0">
                <a:solidFill>
                  <a:srgbClr val="7030A0"/>
                </a:solidFill>
                <a:ea typeface="MS PGothic" pitchFamily="34" charset="-128"/>
                <a:cs typeface="Arial" pitchFamily="34" charset="0"/>
              </a:rPr>
              <a:t>, </a:t>
            </a:r>
            <a:r>
              <a:rPr lang="el-GR" b="1" dirty="0" smtClean="0">
                <a:solidFill>
                  <a:srgbClr val="7030A0"/>
                </a:solidFill>
                <a:ea typeface="MS PGothic" pitchFamily="34" charset="-128"/>
                <a:cs typeface="Arial" pitchFamily="34" charset="0"/>
              </a:rPr>
              <a:t>δομικά και νοηματικά στοιχεία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endParaRPr lang="en-GB" b="1" dirty="0" smtClean="0">
              <a:solidFill>
                <a:srgbClr val="7030A0"/>
              </a:solidFill>
              <a:ea typeface="MS PGothic" pitchFamily="34" charset="-128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lang="el-GR" b="1" dirty="0" smtClean="0">
                <a:solidFill>
                  <a:srgbClr val="7030A0"/>
                </a:solidFill>
                <a:ea typeface="MS PGothic" pitchFamily="34" charset="-128"/>
                <a:cs typeface="Arial" pitchFamily="34" charset="0"/>
              </a:rPr>
              <a:t>Μέσα, υλικά και τεχνικές</a:t>
            </a:r>
          </a:p>
          <a:p>
            <a:pPr marL="609600" indent="-609600">
              <a:lnSpc>
                <a:spcPct val="80000"/>
              </a:lnSpc>
              <a:buFontTx/>
              <a:buNone/>
              <a:defRPr/>
            </a:pPr>
            <a:r>
              <a:rPr lang="el-GR" b="1" dirty="0" smtClean="0">
                <a:solidFill>
                  <a:srgbClr val="7030A0"/>
                </a:solidFill>
                <a:ea typeface="MS PGothic" pitchFamily="34" charset="-128"/>
                <a:cs typeface="Arial" pitchFamily="34" charset="0"/>
              </a:rPr>
              <a:t> 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el-GR" b="1" dirty="0" smtClean="0">
                <a:solidFill>
                  <a:srgbClr val="7030A0"/>
                </a:solidFill>
                <a:ea typeface="MS PGothic" pitchFamily="34" charset="-128"/>
                <a:cs typeface="Arial" pitchFamily="34" charset="0"/>
              </a:rPr>
              <a:t>Αποκρίσεις, σημασίες, ερμηνείες και κρίσεις</a:t>
            </a:r>
            <a:r>
              <a:rPr lang="el-GR" dirty="0" smtClean="0">
                <a:solidFill>
                  <a:srgbClr val="7030A0"/>
                </a:solidFill>
                <a:ea typeface="MS PGothic" pitchFamily="34" charset="-128"/>
                <a:cs typeface="Arial" pitchFamily="34" charset="0"/>
              </a:rPr>
              <a:t> </a:t>
            </a:r>
          </a:p>
          <a:p>
            <a:pPr marL="609600" indent="-609600" eaLnBrk="1" hangingPunct="1">
              <a:lnSpc>
                <a:spcPct val="70000"/>
              </a:lnSpc>
              <a:buClr>
                <a:srgbClr val="173860"/>
              </a:buClr>
              <a:buFontTx/>
              <a:buNone/>
              <a:defRPr/>
            </a:pPr>
            <a:r>
              <a:rPr lang="el-GR" sz="2200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       - </a:t>
            </a:r>
            <a:r>
              <a:rPr lang="el-GR" sz="2200" dirty="0" smtClean="0">
                <a:solidFill>
                  <a:srgbClr val="000000"/>
                </a:solidFill>
                <a:ea typeface="MS PGothic" pitchFamily="34" charset="-128"/>
              </a:rPr>
              <a:t>στα ερεθίσματα  του περιβάλλοντος (φυσικού και ανθρωπογενούς)</a:t>
            </a:r>
            <a:endParaRPr lang="en-US" sz="2200" dirty="0" smtClean="0">
              <a:solidFill>
                <a:srgbClr val="000000"/>
              </a:solidFill>
              <a:ea typeface="MS PGothic" pitchFamily="34" charset="-128"/>
            </a:endParaRPr>
          </a:p>
          <a:p>
            <a:pPr marL="609600" indent="-609600" eaLnBrk="1" hangingPunct="1">
              <a:lnSpc>
                <a:spcPct val="70000"/>
              </a:lnSpc>
              <a:buClr>
                <a:srgbClr val="173860"/>
              </a:buClr>
              <a:buFontTx/>
              <a:buNone/>
              <a:defRPr/>
            </a:pPr>
            <a:endParaRPr lang="en-US" sz="2200" dirty="0" smtClean="0">
              <a:solidFill>
                <a:srgbClr val="000000"/>
              </a:solidFill>
              <a:ea typeface="MS PGothic" pitchFamily="34" charset="-128"/>
            </a:endParaRPr>
          </a:p>
          <a:p>
            <a:pPr marL="609600" indent="-609600" eaLnBrk="1" hangingPunct="1">
              <a:lnSpc>
                <a:spcPct val="70000"/>
              </a:lnSpc>
              <a:buClr>
                <a:srgbClr val="173860"/>
              </a:buClr>
              <a:buFontTx/>
              <a:buNone/>
              <a:defRPr/>
            </a:pPr>
            <a:r>
              <a:rPr lang="el-GR" sz="2200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       - </a:t>
            </a:r>
            <a:r>
              <a:rPr lang="el-GR" sz="2200" dirty="0" smtClean="0">
                <a:solidFill>
                  <a:srgbClr val="000000"/>
                </a:solidFill>
                <a:ea typeface="MS PGothic" pitchFamily="34" charset="-128"/>
              </a:rPr>
              <a:t>στην εικαστική εργασία των ίδιων και των άλλων παιδιών</a:t>
            </a:r>
            <a:r>
              <a:rPr lang="en-US" sz="2200" dirty="0" smtClean="0">
                <a:solidFill>
                  <a:srgbClr val="000000"/>
                </a:solidFill>
                <a:ea typeface="MS PGothic" pitchFamily="34" charset="-128"/>
              </a:rPr>
              <a:t>.</a:t>
            </a:r>
          </a:p>
          <a:p>
            <a:pPr marL="609600" indent="-609600" eaLnBrk="1" hangingPunct="1">
              <a:lnSpc>
                <a:spcPct val="70000"/>
              </a:lnSpc>
              <a:buClr>
                <a:srgbClr val="173860"/>
              </a:buClr>
              <a:buFontTx/>
              <a:buNone/>
              <a:defRPr/>
            </a:pPr>
            <a:endParaRPr lang="en-US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8916" name="Title 1"/>
          <p:cNvSpPr txBox="1">
            <a:spLocks/>
          </p:cNvSpPr>
          <p:nvPr/>
        </p:nvSpPr>
        <p:spPr bwMode="auto">
          <a:xfrm>
            <a:off x="149225" y="152400"/>
            <a:ext cx="8839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l-GR" sz="32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Προγραμματισμός Ενότητας</a:t>
            </a:r>
            <a:endParaRPr lang="el-GR" sz="32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8917" name="Picture 5" descr="C:\Users\nap050\Desktop\ΕΡΓΑ ΠΑΙΔΙΩΝ\ERGA PAIDION\4. ΨΗΦΙΔΩΤΟ\1dp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7300" y="1411288"/>
            <a:ext cx="3276600" cy="4760912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8382000" cy="830263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smtClean="0">
                <a:solidFill>
                  <a:schemeClr val="bg1"/>
                </a:solidFill>
              </a:rPr>
              <a:t>Ομάδα Υποστήριξης ΝΑΠ Εικαστικών Τεχνών</a:t>
            </a:r>
            <a:r>
              <a:rPr lang="el-GR" sz="2800" smtClean="0">
                <a:solidFill>
                  <a:schemeClr val="bg1"/>
                </a:solidFill>
              </a:rPr>
              <a:t/>
            </a:r>
            <a:br>
              <a:rPr lang="el-GR" sz="2800" smtClean="0">
                <a:solidFill>
                  <a:schemeClr val="bg1"/>
                </a:solidFill>
              </a:rPr>
            </a:br>
            <a:endParaRPr lang="el-GR" sz="2800">
              <a:solidFill>
                <a:schemeClr val="bg1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82000" cy="4114800"/>
          </a:xfrm>
        </p:spPr>
        <p:txBody>
          <a:bodyPr/>
          <a:lstStyle/>
          <a:p>
            <a:pPr>
              <a:buFontTx/>
              <a:buChar char="•"/>
            </a:pPr>
            <a:r>
              <a:rPr lang="el-GR" sz="2400" smtClean="0"/>
              <a:t>Επιθεωρητές Εικαστικής Αγωγής Δημοτικής Εκπαίδευσης:</a:t>
            </a:r>
          </a:p>
          <a:p>
            <a:pPr>
              <a:buFontTx/>
              <a:buNone/>
            </a:pPr>
            <a:r>
              <a:rPr lang="el-GR" sz="2400" smtClean="0"/>
              <a:t>             Γενεθλής Γενεθλίου</a:t>
            </a:r>
          </a:p>
          <a:p>
            <a:pPr>
              <a:buFontTx/>
              <a:buNone/>
            </a:pPr>
            <a:r>
              <a:rPr lang="el-GR" sz="2400" smtClean="0"/>
              <a:t>             Τερέζα Λαμπριανού</a:t>
            </a:r>
          </a:p>
          <a:p>
            <a:pPr>
              <a:buFontTx/>
              <a:buNone/>
            </a:pPr>
            <a:endParaRPr lang="el-GR" sz="2400" smtClean="0"/>
          </a:p>
          <a:p>
            <a:pPr>
              <a:buFontTx/>
              <a:buChar char="•"/>
            </a:pPr>
            <a:r>
              <a:rPr lang="el-GR" sz="2400" smtClean="0"/>
              <a:t>Λειτουργοί ΝΑΠ και Σύμβουλοι Εικαστικής Αγωγής:</a:t>
            </a:r>
          </a:p>
          <a:p>
            <a:pPr lvl="1">
              <a:buFontTx/>
              <a:buNone/>
            </a:pPr>
            <a:r>
              <a:rPr lang="el-GR" sz="2400" smtClean="0"/>
              <a:t>	Νικολέτα Αυγουστή</a:t>
            </a:r>
          </a:p>
          <a:p>
            <a:pPr lvl="1">
              <a:buFontTx/>
              <a:buNone/>
            </a:pPr>
            <a:r>
              <a:rPr lang="el-GR" sz="2400" smtClean="0"/>
              <a:t>	Φωτεινή Λάρκου</a:t>
            </a:r>
          </a:p>
          <a:p>
            <a:pPr lvl="1">
              <a:buFontTx/>
              <a:buNone/>
            </a:pPr>
            <a:r>
              <a:rPr lang="el-GR" sz="2400" smtClean="0"/>
              <a:t>	Έφη Ιωακείμ</a:t>
            </a:r>
          </a:p>
          <a:p>
            <a:pPr lvl="1">
              <a:buFontTx/>
              <a:buNone/>
            </a:pPr>
            <a:r>
              <a:rPr lang="el-GR" sz="2400" smtClean="0"/>
              <a:t>	Κύπρος Πισιαλής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2193925"/>
          </a:xfrm>
          <a:solidFill>
            <a:srgbClr val="FFCCFF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 2" pitchFamily="18" charset="2"/>
              <a:buChar char=""/>
              <a:defRPr/>
            </a:pPr>
            <a:endParaRPr lang="el-GR" sz="2000" dirty="0" smtClean="0"/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 2" pitchFamily="18" charset="2"/>
              <a:buChar char=""/>
              <a:defRPr/>
            </a:pPr>
            <a:r>
              <a:rPr lang="el-GR" sz="2600" dirty="0" smtClean="0"/>
              <a:t>Περιλαμβάνονται στόχοι και από τους τρεις βασικούς άξονες των γνώσεων, στάσεων και δεξιοτήτων. </a:t>
            </a:r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Tx/>
              <a:buNone/>
              <a:defRPr/>
            </a:pPr>
            <a:endParaRPr lang="el-GR" sz="2200" dirty="0" smtClean="0"/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 2" pitchFamily="18" charset="2"/>
              <a:buChar char=""/>
              <a:defRPr/>
            </a:pPr>
            <a:endParaRPr lang="el-GR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3276600"/>
            <a:ext cx="4343400" cy="2667000"/>
          </a:xfrm>
          <a:solidFill>
            <a:srgbClr val="CCFFFF"/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 2" pitchFamily="18" charset="2"/>
              <a:buChar char=""/>
              <a:defRPr/>
            </a:pPr>
            <a:endParaRPr lang="el-GR" sz="2000" dirty="0" smtClean="0"/>
          </a:p>
          <a:p>
            <a:pPr marL="273050" indent="-273050" eaLnBrk="1" hangingPunct="1">
              <a:lnSpc>
                <a:spcPct val="80000"/>
              </a:lnSpc>
              <a:buClr>
                <a:srgbClr val="173860"/>
              </a:buClr>
              <a:buFont typeface="Wingdings 2" pitchFamily="18" charset="2"/>
              <a:buChar char=""/>
              <a:defRPr/>
            </a:pPr>
            <a:r>
              <a:rPr lang="el-GR" sz="2600" dirty="0" smtClean="0"/>
              <a:t>Οι εκπαιδευτικοί διατυπώνουν σαφείς στόχους που θα τους βοηθήσουν στην καταγραφή των δραστηριοτήτων, αλλά και στην αξιολόγηση της ενότητας.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884238"/>
            <a:ext cx="8020050" cy="442912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l-GR" sz="3200" b="1" smtClean="0">
                <a:ln>
                  <a:noFill/>
                </a:ln>
                <a:solidFill>
                  <a:srgbClr val="2B66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Διατύπωση στόχων</a:t>
            </a:r>
          </a:p>
        </p:txBody>
      </p:sp>
      <p:sp>
        <p:nvSpPr>
          <p:cNvPr id="39941" name="Title 1"/>
          <p:cNvSpPr txBox="1">
            <a:spLocks/>
          </p:cNvSpPr>
          <p:nvPr/>
        </p:nvSpPr>
        <p:spPr bwMode="auto">
          <a:xfrm>
            <a:off x="152400" y="152400"/>
            <a:ext cx="8839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l-GR" sz="32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Προγραμματισμός Ενότητας</a:t>
            </a:r>
            <a:endParaRPr lang="el-GR" sz="32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209800"/>
            <a:ext cx="8001000" cy="3748088"/>
          </a:xfrm>
        </p:spPr>
        <p:txBody>
          <a:bodyPr/>
          <a:lstStyle/>
          <a:p>
            <a:pPr marL="347663" indent="-347663"/>
            <a:r>
              <a:rPr lang="el-GR" smtClean="0"/>
              <a:t>Παιδοκεντρικές, παιγνιώδεις και ενδιαφέρουσες δραστηριότητες που ανταποκρίνονται στις εμπειρίες και στο αναπτυξιακό επίπεδο των παιδιών.</a:t>
            </a:r>
          </a:p>
          <a:p>
            <a:pPr marL="347663" indent="-347663">
              <a:buFontTx/>
              <a:buNone/>
            </a:pPr>
            <a:endParaRPr lang="el-GR" smtClean="0"/>
          </a:p>
          <a:p>
            <a:pPr marL="347663" indent="-347663"/>
            <a:r>
              <a:rPr lang="el-GR" smtClean="0"/>
              <a:t>Ιδιαίτερη έμφαση δίνεται στις εικαστικές δραστηριότητες, στη διερεύνηση και εικαστική έκφραση των δικών τους ιδεών.</a:t>
            </a:r>
          </a:p>
          <a:p>
            <a:pPr marL="347663" indent="-347663">
              <a:buFontTx/>
              <a:buNone/>
            </a:pPr>
            <a:r>
              <a:rPr lang="el-GR" smtClean="0"/>
              <a:t>     </a:t>
            </a:r>
          </a:p>
        </p:txBody>
      </p:sp>
      <p:sp>
        <p:nvSpPr>
          <p:cNvPr id="40963" name="Title 1"/>
          <p:cNvSpPr txBox="1">
            <a:spLocks/>
          </p:cNvSpPr>
          <p:nvPr/>
        </p:nvSpPr>
        <p:spPr bwMode="auto">
          <a:xfrm>
            <a:off x="152400" y="152400"/>
            <a:ext cx="8839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l-GR" sz="32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Προγραμματισμός Ενότητας</a:t>
            </a:r>
            <a:endParaRPr lang="el-GR" sz="32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4238"/>
            <a:ext cx="8020050" cy="996950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l-GR" sz="3600" b="1" smtClean="0">
                <a:ln>
                  <a:noFill/>
                </a:ln>
                <a:solidFill>
                  <a:srgbClr val="2B66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Καταγραφή της πορείας των μαθημάτων με συγκεκριμένες δραστηριότητες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884238"/>
            <a:ext cx="8020050" cy="498475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l-GR" sz="3600" b="1" smtClean="0">
                <a:ln>
                  <a:noFill/>
                </a:ln>
                <a:solidFill>
                  <a:srgbClr val="2B66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Αξιολόγηση / </a:t>
            </a:r>
            <a:r>
              <a:rPr lang="el-GR" sz="3600" b="1" err="1" smtClean="0">
                <a:ln>
                  <a:noFill/>
                </a:ln>
                <a:solidFill>
                  <a:srgbClr val="2B66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Αναστοχασμός</a:t>
            </a:r>
            <a:endParaRPr lang="el-GR" sz="3600" b="1" smtClean="0">
              <a:ln>
                <a:noFill/>
              </a:ln>
              <a:solidFill>
                <a:srgbClr val="2B66B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41987" name="Title 1"/>
          <p:cNvSpPr txBox="1">
            <a:spLocks/>
          </p:cNvSpPr>
          <p:nvPr/>
        </p:nvSpPr>
        <p:spPr bwMode="auto">
          <a:xfrm>
            <a:off x="152400" y="152400"/>
            <a:ext cx="8839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l-GR" sz="32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Προγραμματισμός Ενότητας</a:t>
            </a:r>
            <a:endParaRPr lang="el-GR" sz="32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988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12938"/>
            <a:ext cx="8001000" cy="4681537"/>
          </a:xfrm>
        </p:spPr>
        <p:txBody>
          <a:bodyPr/>
          <a:lstStyle/>
          <a:p>
            <a:pPr marL="0" indent="0" eaLnBrk="1" hangingPunct="1">
              <a:buClr>
                <a:srgbClr val="173860"/>
              </a:buClr>
              <a:buFontTx/>
              <a:buNone/>
            </a:pPr>
            <a:r>
              <a:rPr lang="el-GR" sz="3000" b="1" smtClean="0">
                <a:solidFill>
                  <a:srgbClr val="CB1F85"/>
                </a:solidFill>
              </a:rPr>
              <a:t>Μέσα/τρόποι αξιολόγησης</a:t>
            </a:r>
            <a:endParaRPr lang="el-GR" sz="3000" smtClean="0"/>
          </a:p>
          <a:p>
            <a:pPr marL="0" indent="0"/>
            <a:r>
              <a:rPr lang="el-GR" smtClean="0"/>
              <a:t>Παρατήρηση</a:t>
            </a:r>
          </a:p>
          <a:p>
            <a:pPr marL="0" indent="0"/>
            <a:r>
              <a:rPr lang="el-GR" smtClean="0"/>
              <a:t>Παρουσίαση της δημιουργικής διαδικασίας και  </a:t>
            </a:r>
          </a:p>
          <a:p>
            <a:pPr marL="0" indent="0">
              <a:buFontTx/>
              <a:buNone/>
            </a:pPr>
            <a:r>
              <a:rPr lang="el-GR" smtClean="0"/>
              <a:t>   αναστοχασμός</a:t>
            </a:r>
          </a:p>
          <a:p>
            <a:pPr marL="0" indent="0"/>
            <a:r>
              <a:rPr lang="el-GR" smtClean="0"/>
              <a:t>Παιχνίδι ρόλων</a:t>
            </a:r>
          </a:p>
          <a:p>
            <a:pPr marL="0" indent="0"/>
            <a:r>
              <a:rPr lang="el-GR" smtClean="0"/>
              <a:t>Αυτοαξιολόγηση / Ετεροαξιολόγηση</a:t>
            </a:r>
          </a:p>
          <a:p>
            <a:pPr marL="0" indent="0"/>
            <a:r>
              <a:rPr lang="el-GR" smtClean="0"/>
              <a:t>Εικαστικό Ημερολόγιο</a:t>
            </a:r>
          </a:p>
          <a:p>
            <a:pPr marL="0" indent="0"/>
            <a:r>
              <a:rPr lang="el-GR" smtClean="0"/>
              <a:t>Φάκελος εικαστικών δραστηριοτήτων για το σύνολο </a:t>
            </a:r>
          </a:p>
          <a:p>
            <a:pPr marL="0" indent="0">
              <a:buFontTx/>
              <a:buNone/>
            </a:pPr>
            <a:r>
              <a:rPr lang="el-GR" smtClean="0"/>
              <a:t>   της τάξης</a:t>
            </a:r>
          </a:p>
          <a:p>
            <a:pPr marL="0" indent="0">
              <a:buFontTx/>
              <a:buNone/>
            </a:pPr>
            <a:r>
              <a:rPr lang="el-GR" smtClean="0"/>
              <a:t> 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5207000"/>
          </a:xfrm>
        </p:spPr>
        <p:txBody>
          <a:bodyPr/>
          <a:lstStyle/>
          <a:p>
            <a:pPr algn="ctr">
              <a:defRPr/>
            </a:pPr>
            <a:r>
              <a:rPr lang="el-GR" sz="3200" b="1" smtClean="0">
                <a:solidFill>
                  <a:schemeClr val="bg1"/>
                </a:solidFill>
              </a:rPr>
              <a:t>Εικαστική Δραστηριότητα</a:t>
            </a:r>
            <a:r>
              <a:rPr sz="4000" b="1" smtClean="0">
                <a:solidFill>
                  <a:schemeClr val="bg1"/>
                </a:solidFill>
              </a:rPr>
              <a:t/>
            </a:r>
            <a:br>
              <a:rPr sz="4000" b="1" smtClean="0">
                <a:solidFill>
                  <a:schemeClr val="bg1"/>
                </a:solidFill>
              </a:rPr>
            </a:br>
            <a:r>
              <a:rPr lang="el-GR" sz="4000" b="1" smtClean="0">
                <a:solidFill>
                  <a:schemeClr val="bg1"/>
                </a:solidFill>
              </a:rPr>
              <a:t/>
            </a:r>
            <a:br>
              <a:rPr lang="el-GR" sz="4000" b="1" smtClean="0">
                <a:solidFill>
                  <a:schemeClr val="bg1"/>
                </a:solidFill>
              </a:rPr>
            </a:br>
            <a:r>
              <a:rPr lang="el-GR" sz="4000" b="1" smtClean="0">
                <a:solidFill>
                  <a:schemeClr val="bg1"/>
                </a:solidFill>
              </a:rPr>
              <a:t/>
            </a:r>
            <a:br>
              <a:rPr lang="el-GR" sz="4000" b="1" smtClean="0">
                <a:solidFill>
                  <a:schemeClr val="bg1"/>
                </a:solidFill>
              </a:rPr>
            </a:br>
            <a:r>
              <a:rPr lang="el-GR" sz="4000" b="1" smtClean="0">
                <a:solidFill>
                  <a:schemeClr val="bg1"/>
                </a:solidFill>
              </a:rPr>
              <a:t/>
            </a:r>
            <a:br>
              <a:rPr lang="el-GR" sz="4000" b="1" smtClean="0">
                <a:solidFill>
                  <a:schemeClr val="bg1"/>
                </a:solidFill>
              </a:rPr>
            </a:br>
            <a:r>
              <a:rPr lang="el-GR" sz="3200" b="1" smtClean="0">
                <a:solidFill>
                  <a:schemeClr val="accent4"/>
                </a:solidFill>
                <a:effectLst/>
              </a:rPr>
              <a:t>Αυτοπροσωπογραφίες</a:t>
            </a:r>
            <a:br>
              <a:rPr lang="el-GR" sz="3200" b="1" smtClean="0">
                <a:solidFill>
                  <a:schemeClr val="accent4"/>
                </a:solidFill>
                <a:effectLst/>
              </a:rPr>
            </a:br>
            <a:r>
              <a:rPr lang="el-GR" sz="3200" b="1" smtClean="0">
                <a:solidFill>
                  <a:schemeClr val="accent4"/>
                </a:solidFill>
                <a:effectLst/>
              </a:rPr>
              <a:t/>
            </a:r>
            <a:br>
              <a:rPr lang="el-GR" sz="3200" b="1" smtClean="0">
                <a:solidFill>
                  <a:schemeClr val="accent4"/>
                </a:solidFill>
                <a:effectLst/>
              </a:rPr>
            </a:br>
            <a:r>
              <a:rPr lang="el-GR" sz="3200" b="1" smtClean="0">
                <a:solidFill>
                  <a:schemeClr val="accent4"/>
                </a:solidFill>
                <a:effectLst/>
              </a:rPr>
              <a:t>  με την αίσθηση της αφής </a:t>
            </a:r>
            <a:br>
              <a:rPr lang="el-GR" sz="3200" b="1" smtClean="0">
                <a:solidFill>
                  <a:schemeClr val="accent4"/>
                </a:solidFill>
                <a:effectLst/>
              </a:rPr>
            </a:br>
            <a:r>
              <a:rPr lang="el-GR" sz="4000" b="1" smtClean="0">
                <a:solidFill>
                  <a:schemeClr val="accent4"/>
                </a:solidFill>
              </a:rPr>
              <a:t/>
            </a:r>
            <a:br>
              <a:rPr lang="el-GR" sz="4000" b="1" smtClean="0">
                <a:solidFill>
                  <a:schemeClr val="accent4"/>
                </a:solidFill>
              </a:rPr>
            </a:br>
            <a:r>
              <a:rPr sz="4000" b="1" smtClean="0">
                <a:solidFill>
                  <a:schemeClr val="accent4"/>
                </a:solidFill>
              </a:rPr>
              <a:t/>
            </a:r>
            <a:br>
              <a:rPr sz="4000" b="1" smtClean="0">
                <a:solidFill>
                  <a:schemeClr val="accent4"/>
                </a:solidFill>
              </a:rPr>
            </a:br>
            <a:endParaRPr lang="el-GR" sz="4000" b="1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219200"/>
          </a:xfrm>
        </p:spPr>
        <p:txBody>
          <a:bodyPr/>
          <a:lstStyle/>
          <a:p>
            <a:pPr>
              <a:defRPr/>
            </a:pPr>
            <a:r>
              <a:rPr lang="el-GR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l-GR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Σχολιασμός δραστηριότητας </a:t>
            </a:r>
            <a:r>
              <a:rPr lang="el-GR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371600"/>
            <a:ext cx="7467600" cy="4098925"/>
          </a:xfrm>
        </p:spPr>
        <p:txBody>
          <a:bodyPr/>
          <a:lstStyle/>
          <a:p>
            <a:pPr>
              <a:defRPr/>
            </a:pPr>
            <a:r>
              <a:rPr lang="el-GR" sz="2400" dirty="0" smtClean="0"/>
              <a:t>Έκφραση συναισθημάτων που δημιουργήθηκαν κατά τη διάρκεια της εικαστικής δημιουργίας.</a:t>
            </a:r>
          </a:p>
          <a:p>
            <a:pPr marL="0" indent="0">
              <a:buFontTx/>
              <a:buNone/>
              <a:defRPr/>
            </a:pPr>
            <a:endParaRPr lang="el-GR" sz="2400" dirty="0" smtClean="0"/>
          </a:p>
          <a:p>
            <a:pPr>
              <a:defRPr/>
            </a:pPr>
            <a:r>
              <a:rPr lang="el-GR" sz="2400" dirty="0" smtClean="0"/>
              <a:t>Συσχετισμός στοιχείων του σχεδίου με τα χαρακτηριστικά του προσώπου.</a:t>
            </a:r>
          </a:p>
          <a:p>
            <a:pPr marL="0" indent="0">
              <a:buFontTx/>
              <a:buNone/>
              <a:defRPr/>
            </a:pPr>
            <a:r>
              <a:rPr lang="el-GR" sz="2400" dirty="0" smtClean="0"/>
              <a:t> </a:t>
            </a:r>
          </a:p>
          <a:p>
            <a:pPr>
              <a:defRPr/>
            </a:pPr>
            <a:r>
              <a:rPr lang="el-GR" sz="2400" dirty="0" smtClean="0"/>
              <a:t>Προβληματισμός για το εικαστικό αποτέλεσμα και σχολιασμός των μορφολογικών και δομικών στοιχείων του σχεδίου.</a:t>
            </a:r>
          </a:p>
          <a:p>
            <a:pPr marL="0" indent="0">
              <a:buFontTx/>
              <a:buNone/>
              <a:defRPr/>
            </a:pPr>
            <a:endParaRPr lang="el-GR" sz="2400" dirty="0" smtClean="0"/>
          </a:p>
          <a:p>
            <a:pPr>
              <a:defRPr/>
            </a:pPr>
            <a:r>
              <a:rPr lang="el-GR" sz="2400" dirty="0" smtClean="0"/>
              <a:t>Συνειρμοί και παραπομπές.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382000" cy="498475"/>
          </a:xfrm>
        </p:spPr>
        <p:txBody>
          <a:bodyPr/>
          <a:lstStyle/>
          <a:p>
            <a:pPr>
              <a:defRPr/>
            </a:pPr>
            <a:r>
              <a:rPr lang="el-GR" sz="3600" b="1">
                <a:solidFill>
                  <a:schemeClr val="bg1"/>
                </a:solidFill>
                <a:effectLst/>
              </a:rPr>
              <a:t>Εμπλουτισμός Εμπειριών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sz="half" idx="1"/>
          </p:nvPr>
        </p:nvSpPr>
        <p:spPr>
          <a:xfrm>
            <a:off x="381000" y="1411288"/>
            <a:ext cx="4114800" cy="5091112"/>
          </a:xfrm>
        </p:spPr>
        <p:txBody>
          <a:bodyPr/>
          <a:lstStyle/>
          <a:p>
            <a:pPr>
              <a:defRPr/>
            </a:pPr>
            <a:r>
              <a:rPr lang="el-GR" sz="2400" dirty="0" smtClean="0"/>
              <a:t>Θέαση και μελέτη εποπτικού υλικού όπως: φωτογραφίες έργων καλλιτεχνών που ασχολήθηκαν με την έννοια της ταυτότητας. </a:t>
            </a:r>
          </a:p>
          <a:p>
            <a:pPr marL="0" indent="0">
              <a:buFontTx/>
              <a:buNone/>
              <a:defRPr/>
            </a:pPr>
            <a:endParaRPr lang="el-GR" sz="2400" dirty="0" smtClean="0"/>
          </a:p>
          <a:p>
            <a:pPr>
              <a:defRPr/>
            </a:pPr>
            <a:r>
              <a:rPr lang="el-GR" sz="2400" dirty="0" smtClean="0"/>
              <a:t>Δημιουργία </a:t>
            </a:r>
            <a:r>
              <a:rPr lang="el-GR" sz="2400" dirty="0"/>
              <a:t>ιδεογράμματος για την έννοια της ταυτότητας από κάθε ομάδα. </a:t>
            </a:r>
            <a:endParaRPr lang="el-GR" sz="2400" dirty="0" smtClean="0"/>
          </a:p>
          <a:p>
            <a:pPr marL="0" indent="0">
              <a:buFontTx/>
              <a:buNone/>
              <a:defRPr/>
            </a:pPr>
            <a:endParaRPr lang="el-GR" sz="2400" dirty="0"/>
          </a:p>
          <a:p>
            <a:pPr>
              <a:defRPr/>
            </a:pPr>
            <a:r>
              <a:rPr lang="el-GR" sz="2400" dirty="0" smtClean="0"/>
              <a:t>Σύνδεση της μελέτης του υλικού με την εικαστική δραστηριότητα.</a:t>
            </a:r>
          </a:p>
          <a:p>
            <a:pPr>
              <a:defRPr/>
            </a:pPr>
            <a:endParaRPr lang="el-GR" dirty="0" smtClean="0"/>
          </a:p>
        </p:txBody>
      </p:sp>
      <p:pic>
        <p:nvPicPr>
          <p:cNvPr id="45060" name="Content Placeholder 3" descr="sculptcontourportrai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2038" y="1295400"/>
            <a:ext cx="3832225" cy="3922713"/>
          </a:xfrm>
        </p:spPr>
      </p:pic>
      <p:sp>
        <p:nvSpPr>
          <p:cNvPr id="4" name="Rectangle 3"/>
          <p:cNvSpPr/>
          <p:nvPr/>
        </p:nvSpPr>
        <p:spPr>
          <a:xfrm>
            <a:off x="5562600" y="5341938"/>
            <a:ext cx="21399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7030A0"/>
                </a:solidFill>
                <a:latin typeface="+mj-lt"/>
              </a:rPr>
              <a:t>ALEXANDER CALDER</a:t>
            </a:r>
            <a:endParaRPr lang="el-GR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858000" cy="498475"/>
          </a:xfrm>
        </p:spPr>
        <p:txBody>
          <a:bodyPr/>
          <a:lstStyle/>
          <a:p>
            <a:pPr>
              <a:defRPr/>
            </a:pPr>
            <a:r>
              <a:rPr lang="el-GR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Προέκταση δραστηριότητας</a:t>
            </a:r>
            <a:endParaRPr lang="el-GR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3" name="Picture 5" descr="C:\Users\nap050\Desktop\tautotita project\prosopografia\htc December 2012 3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733800"/>
            <a:ext cx="3810000" cy="2679700"/>
          </a:xfrm>
          <a:noFill/>
        </p:spPr>
      </p:pic>
      <p:pic>
        <p:nvPicPr>
          <p:cNvPr id="46084" name="Picture 9" descr="C:\Users\nap050\Desktop\tautotita project\prosopografia\htc December 2012 3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58863"/>
            <a:ext cx="381000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0" descr="C:\Users\nap050\Desktop\tautotita project\prosopografia\htc December 2012 3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058863"/>
            <a:ext cx="3579813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681913" cy="1523495"/>
          </a:xfrm>
        </p:spPr>
        <p:txBody>
          <a:bodyPr/>
          <a:lstStyle/>
          <a:p>
            <a:pPr algn="ctr">
              <a:defRPr/>
            </a:pPr>
            <a:r>
              <a:rPr lang="el-GR" sz="3600" dirty="0" smtClean="0"/>
              <a:t>Ευχαριστούμε </a:t>
            </a:r>
            <a:br>
              <a:rPr lang="el-GR" sz="3600" dirty="0" smtClean="0"/>
            </a:br>
            <a:r>
              <a:rPr lang="el-GR" sz="3600" dirty="0" smtClean="0"/>
              <a:t>για την προσοχή σας</a:t>
            </a:r>
            <a:endParaRPr lang="el-GR" sz="3600" dirty="0"/>
          </a:p>
        </p:txBody>
      </p:sp>
      <p:sp>
        <p:nvSpPr>
          <p:cNvPr id="45059" name="Subtitle 5"/>
          <p:cNvSpPr>
            <a:spLocks noGrp="1"/>
          </p:cNvSpPr>
          <p:nvPr>
            <p:ph type="subTitle" idx="1"/>
          </p:nvPr>
        </p:nvSpPr>
        <p:spPr>
          <a:xfrm>
            <a:off x="762000" y="5029200"/>
            <a:ext cx="7681913" cy="1371600"/>
          </a:xfrm>
        </p:spPr>
        <p:txBody>
          <a:bodyPr/>
          <a:lstStyle/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l-GR" sz="1600" dirty="0">
                <a:solidFill>
                  <a:prstClr val="black"/>
                </a:solidFill>
                <a:cs typeface="+mn-cs"/>
              </a:rPr>
              <a:t>Ομάδα Υποστήριξης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l-GR" sz="1600" dirty="0">
                <a:solidFill>
                  <a:prstClr val="black"/>
                </a:solidFill>
                <a:cs typeface="+mn-cs"/>
              </a:rPr>
              <a:t>Νέου Αναλυτικού Προγράμματος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l-GR" sz="1600" dirty="0">
                <a:solidFill>
                  <a:prstClr val="black"/>
                </a:solidFill>
                <a:cs typeface="+mn-cs"/>
              </a:rPr>
              <a:t>Εικαστικών </a:t>
            </a:r>
            <a:r>
              <a:rPr lang="el-GR" sz="1600" dirty="0" smtClean="0">
                <a:solidFill>
                  <a:prstClr val="black"/>
                </a:solidFill>
                <a:cs typeface="+mn-cs"/>
              </a:rPr>
              <a:t>Τεχνών</a:t>
            </a: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l-GR" sz="1600" dirty="0" smtClean="0">
              <a:solidFill>
                <a:prstClr val="black"/>
              </a:solidFill>
              <a:cs typeface="+mn-cs"/>
            </a:endParaRP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l-GR" sz="1600" dirty="0" smtClean="0">
                <a:solidFill>
                  <a:prstClr val="black"/>
                </a:solidFill>
                <a:cs typeface="+mn-cs"/>
              </a:rPr>
              <a:t>Δεκέμβριος 2012</a:t>
            </a:r>
            <a:endParaRPr lang="el-GR" sz="1600" dirty="0">
              <a:solidFill>
                <a:prstClr val="black"/>
              </a:solidFill>
              <a:cs typeface="+mn-cs"/>
            </a:endParaRPr>
          </a:p>
          <a:p>
            <a:pPr>
              <a:spcBef>
                <a:spcPct val="0"/>
              </a:spcBef>
              <a:defRPr/>
            </a:pPr>
            <a:endParaRPr lang="el-G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382000" cy="62071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173860"/>
              </a:buClr>
              <a:buFontTx/>
              <a:buNone/>
              <a:defRPr/>
            </a:pPr>
            <a:r>
              <a:rPr lang="el-GR" sz="2400" b="1" dirty="0" smtClean="0">
                <a:solidFill>
                  <a:schemeClr val="folHlink"/>
                </a:solidFill>
                <a:cs typeface="Arial" charset="0"/>
              </a:rPr>
              <a:t>ΔΡΑΣΕΙΣ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173860"/>
              </a:buClr>
              <a:buFontTx/>
              <a:buNone/>
              <a:defRPr/>
            </a:pPr>
            <a:endParaRPr lang="el-GR" sz="2400" b="1" dirty="0" smtClean="0">
              <a:solidFill>
                <a:schemeClr val="folHlink"/>
              </a:solidFill>
              <a:cs typeface="Arial" charset="0"/>
            </a:endParaRPr>
          </a:p>
          <a:p>
            <a:pPr eaLnBrk="1" hangingPunct="1">
              <a:buClr>
                <a:srgbClr val="173860"/>
              </a:buClr>
              <a:buFont typeface="Wingdings" pitchFamily="2" charset="2"/>
              <a:buChar char="Ø"/>
              <a:defRPr/>
            </a:pPr>
            <a:r>
              <a:rPr lang="el-GR" sz="2000" dirty="0" smtClean="0">
                <a:cs typeface="Arial" charset="0"/>
              </a:rPr>
              <a:t>Επιμόρφωση στο διήμερο εκπαιδευτικού</a:t>
            </a:r>
          </a:p>
          <a:p>
            <a:pPr eaLnBrk="1" hangingPunct="1">
              <a:buClr>
                <a:srgbClr val="173860"/>
              </a:buClr>
              <a:buFont typeface="Wingdings" pitchFamily="2" charset="2"/>
              <a:buChar char="Ø"/>
              <a:defRPr/>
            </a:pPr>
            <a:r>
              <a:rPr lang="el-GR" sz="2000" dirty="0" smtClean="0">
                <a:cs typeface="Arial" charset="0"/>
              </a:rPr>
              <a:t>Επιμόρφωση σε δίκτυα σχολείων με καθορισμένο πρόγραμμα για κάλυψη όλων των σχολείων της Κύπρου</a:t>
            </a:r>
          </a:p>
          <a:p>
            <a:pPr eaLnBrk="1" hangingPunct="1">
              <a:buClr>
                <a:srgbClr val="173860"/>
              </a:buClr>
              <a:buFont typeface="Wingdings" pitchFamily="2" charset="2"/>
              <a:buChar char="Ø"/>
              <a:defRPr/>
            </a:pPr>
            <a:r>
              <a:rPr lang="el-GR" sz="2000" dirty="0" smtClean="0">
                <a:cs typeface="Arial" charset="0"/>
              </a:rPr>
              <a:t>Συνεργασία με εκπαιδευτικούς για σχεδιασμό και εφαρμογή ενοτήτων (παραγωγή υλικού για ανάρτηση στην ιστοσελίδα)</a:t>
            </a:r>
          </a:p>
          <a:p>
            <a:pPr eaLnBrk="1" hangingPunct="1">
              <a:buClr>
                <a:srgbClr val="173860"/>
              </a:buClr>
              <a:buFont typeface="Wingdings" pitchFamily="2" charset="2"/>
              <a:buChar char="Ø"/>
              <a:defRPr/>
            </a:pPr>
            <a:r>
              <a:rPr lang="el-GR" sz="2000" dirty="0" smtClean="0">
                <a:cs typeface="Arial" charset="0"/>
              </a:rPr>
              <a:t>Στήριξη εκπαιδευτικών ενδοσχολικά και οργάνωση συνδιδασκαλιών</a:t>
            </a:r>
          </a:p>
          <a:p>
            <a:pPr eaLnBrk="1" hangingPunct="1">
              <a:buClr>
                <a:srgbClr val="173860"/>
              </a:buClr>
              <a:buFont typeface="Wingdings" pitchFamily="2" charset="2"/>
              <a:buChar char="Ø"/>
              <a:defRPr/>
            </a:pPr>
            <a:r>
              <a:rPr lang="el-GR" sz="2000" dirty="0" smtClean="0">
                <a:cs typeface="Arial" charset="0"/>
              </a:rPr>
              <a:t>Προγραμματισμός προαιρετικών σεμιναρίων σε συνεργασία με το Παιδαγωγικό Ινστιτούτο</a:t>
            </a:r>
          </a:p>
          <a:p>
            <a:pPr eaLnBrk="1" hangingPunct="1">
              <a:buClr>
                <a:srgbClr val="173860"/>
              </a:buClr>
              <a:buFont typeface="Wingdings" pitchFamily="2" charset="2"/>
              <a:buChar char="Ø"/>
              <a:defRPr/>
            </a:pPr>
            <a:r>
              <a:rPr lang="el-GR" sz="2000" dirty="0" smtClean="0">
                <a:cs typeface="Arial" charset="0"/>
              </a:rPr>
              <a:t>Αναβάθμιση και εμπλουτισμός της ιστοσελίδας με υλικό που βοηθά τους εκπαιδευτικούς στον προγραμματισμό της εργασίας τους</a:t>
            </a:r>
            <a:endParaRPr lang="en-US" sz="2000" dirty="0" smtClean="0">
              <a:cs typeface="Arial" charset="0"/>
            </a:endParaRPr>
          </a:p>
          <a:p>
            <a:pPr eaLnBrk="1" hangingPunct="1">
              <a:buClr>
                <a:srgbClr val="173860"/>
              </a:buClr>
              <a:buFontTx/>
              <a:buNone/>
              <a:defRPr/>
            </a:pPr>
            <a:r>
              <a:rPr lang="en-US" sz="2000" dirty="0" smtClean="0">
                <a:cs typeface="Arial" charset="0"/>
              </a:rPr>
              <a:t>        </a:t>
            </a:r>
            <a:r>
              <a:rPr lang="en-US" sz="2000" dirty="0" smtClean="0">
                <a:cs typeface="Arial" charset="0"/>
                <a:hlinkClick r:id="rId3"/>
              </a:rPr>
              <a:t>http://www.schools.ac.cy/klimakio/Themata/Eikastiki-Agogi/index.html</a:t>
            </a:r>
            <a:endParaRPr lang="en-US" sz="2000" dirty="0" smtClean="0">
              <a:cs typeface="Arial" charset="0"/>
            </a:endParaRPr>
          </a:p>
          <a:p>
            <a:pPr eaLnBrk="1" hangingPunct="1">
              <a:buClr>
                <a:srgbClr val="173860"/>
              </a:buClr>
              <a:buFontTx/>
              <a:buNone/>
              <a:defRPr/>
            </a:pPr>
            <a:endParaRPr lang="el-GR" sz="2000" dirty="0" smtClean="0">
              <a:cs typeface="Arial" charset="0"/>
            </a:endParaRPr>
          </a:p>
          <a:p>
            <a:pPr marL="609600" indent="-609600" eaLnBrk="1" hangingPunct="1">
              <a:buClr>
                <a:srgbClr val="173860"/>
              </a:buClr>
              <a:buFontTx/>
              <a:buNone/>
              <a:defRPr/>
            </a:pPr>
            <a:endParaRPr lang="el-GR" sz="1800" dirty="0" smtClean="0">
              <a:cs typeface="Arial" charset="0"/>
            </a:endParaRPr>
          </a:p>
          <a:p>
            <a:pPr marL="609600" indent="-609600" eaLnBrk="1" hangingPunct="1">
              <a:buClr>
                <a:srgbClr val="173860"/>
              </a:buClr>
              <a:buFontTx/>
              <a:buNone/>
              <a:defRPr/>
            </a:pPr>
            <a:endParaRPr lang="en-US" sz="2000" dirty="0" smtClean="0">
              <a:cs typeface="Arial" charset="0"/>
            </a:endParaRPr>
          </a:p>
          <a:p>
            <a:pPr marL="609600" indent="-609600" eaLnBrk="1" hangingPunct="1">
              <a:buClr>
                <a:srgbClr val="173860"/>
              </a:buClr>
              <a:buFontTx/>
              <a:buNone/>
              <a:defRPr/>
            </a:pPr>
            <a:endParaRPr lang="el-GR" sz="2000" dirty="0" smtClean="0">
              <a:cs typeface="Arial" charset="0"/>
            </a:endParaRPr>
          </a:p>
          <a:p>
            <a:pPr marL="609600" indent="-609600" eaLnBrk="1" hangingPunct="1">
              <a:buClr>
                <a:srgbClr val="173860"/>
              </a:buClr>
              <a:buFont typeface="Wingdings 2" pitchFamily="18" charset="2"/>
              <a:buNone/>
              <a:defRPr/>
            </a:pPr>
            <a:r>
              <a:rPr lang="el-GR" sz="2800" dirty="0" smtClean="0">
                <a:solidFill>
                  <a:srgbClr val="0B1B2E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rgbClr val="0B1B2E"/>
                </a:solidFill>
                <a:cs typeface="Arial" charset="0"/>
              </a:rPr>
              <a:t>   </a:t>
            </a:r>
            <a:r>
              <a:rPr lang="el-GR" sz="2800" dirty="0" smtClean="0">
                <a:solidFill>
                  <a:srgbClr val="0B1B2E"/>
                </a:solidFill>
                <a:cs typeface="Arial" charset="0"/>
              </a:rPr>
              <a:t>  </a:t>
            </a:r>
            <a:r>
              <a:rPr lang="el-GR" sz="2400" dirty="0" smtClean="0">
                <a:solidFill>
                  <a:srgbClr val="0B1B2E"/>
                </a:solidFill>
                <a:cs typeface="Arial" charset="0"/>
              </a:rPr>
              <a:t>    </a:t>
            </a:r>
            <a:endParaRPr lang="el-GR" sz="1600" dirty="0" smtClean="0">
              <a:solidFill>
                <a:srgbClr val="0B1B2E"/>
              </a:solidFill>
            </a:endParaRPr>
          </a:p>
          <a:p>
            <a:pPr marL="609600" indent="-609600" eaLnBrk="1" hangingPunct="1">
              <a:buClr>
                <a:srgbClr val="173860"/>
              </a:buClr>
              <a:buFont typeface="Wingdings 2" pitchFamily="18" charset="2"/>
              <a:buChar char=""/>
              <a:defRPr/>
            </a:pPr>
            <a:endParaRPr lang="en-GB" sz="1600" dirty="0" smtClean="0"/>
          </a:p>
        </p:txBody>
      </p:sp>
      <p:sp>
        <p:nvSpPr>
          <p:cNvPr id="11267" name="Title 1"/>
          <p:cNvSpPr txBox="1">
            <a:spLocks/>
          </p:cNvSpPr>
          <p:nvPr/>
        </p:nvSpPr>
        <p:spPr bwMode="auto">
          <a:xfrm>
            <a:off x="228600" y="152400"/>
            <a:ext cx="8763000" cy="15509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l-GR" sz="3200" b="1" dirty="0" smtClean="0">
                <a:solidFill>
                  <a:schemeClr val="bg1"/>
                </a:solidFill>
                <a:latin typeface="+mj-lt"/>
                <a:cs typeface="Arial" charset="0"/>
              </a:rPr>
              <a:t>Προγραμματισμός </a:t>
            </a:r>
            <a:r>
              <a:rPr lang="el-GR" sz="3200" b="1" dirty="0" smtClean="0">
                <a:solidFill>
                  <a:schemeClr val="bg1"/>
                </a:solidFill>
                <a:latin typeface="+mj-lt"/>
              </a:rPr>
              <a:t>της σχολικής χρονιάς</a:t>
            </a:r>
            <a:endParaRPr lang="en-US" sz="3200" b="1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el-GR" sz="4000" b="1" dirty="0" smtClean="0">
              <a:solidFill>
                <a:srgbClr val="CB1F85"/>
              </a:solidFill>
              <a:latin typeface="Calibri" pitchFamily="34" charset="0"/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el-GR" sz="4000" dirty="0" smtClean="0">
              <a:solidFill>
                <a:srgbClr val="1B407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572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173860"/>
              </a:buClr>
              <a:buFontTx/>
              <a:buNone/>
            </a:pPr>
            <a:r>
              <a:rPr lang="el-GR" sz="2800" smtClean="0">
                <a:cs typeface="Arial" charset="0"/>
              </a:rPr>
              <a:t>     - </a:t>
            </a:r>
            <a:r>
              <a:rPr lang="en-US" sz="2800" smtClean="0">
                <a:solidFill>
                  <a:srgbClr val="0B1B2E"/>
                </a:solidFill>
                <a:cs typeface="Arial" charset="0"/>
              </a:rPr>
              <a:t>E</a:t>
            </a:r>
            <a:r>
              <a:rPr lang="el-GR" sz="2800" smtClean="0">
                <a:solidFill>
                  <a:srgbClr val="0B1B2E"/>
                </a:solidFill>
                <a:cs typeface="Arial" charset="0"/>
              </a:rPr>
              <a:t>παναπροσδιορισμός του όρου και ρόλου των                 </a:t>
            </a:r>
            <a:r>
              <a:rPr lang="en-US" sz="2800" smtClean="0">
                <a:solidFill>
                  <a:srgbClr val="0B1B2E"/>
                </a:solidFill>
                <a:cs typeface="Arial" charset="0"/>
              </a:rPr>
              <a:t>E</a:t>
            </a:r>
            <a:r>
              <a:rPr lang="el-GR" sz="2800" smtClean="0">
                <a:solidFill>
                  <a:srgbClr val="0B1B2E"/>
                </a:solidFill>
                <a:cs typeface="Arial" charset="0"/>
              </a:rPr>
              <a:t>ικαστικών </a:t>
            </a:r>
            <a:r>
              <a:rPr lang="en-US" sz="2800" smtClean="0">
                <a:solidFill>
                  <a:srgbClr val="0B1B2E"/>
                </a:solidFill>
                <a:cs typeface="Arial" charset="0"/>
              </a:rPr>
              <a:t>T</a:t>
            </a:r>
            <a:r>
              <a:rPr lang="el-GR" sz="2800" smtClean="0">
                <a:solidFill>
                  <a:srgbClr val="0B1B2E"/>
                </a:solidFill>
                <a:cs typeface="Arial" charset="0"/>
              </a:rPr>
              <a:t>εχνών  </a:t>
            </a:r>
          </a:p>
          <a:p>
            <a:pPr marL="609600" indent="-609600" eaLnBrk="1" hangingPunct="1">
              <a:buClr>
                <a:srgbClr val="173860"/>
              </a:buClr>
              <a:buFontTx/>
              <a:buNone/>
            </a:pPr>
            <a:r>
              <a:rPr lang="el-GR" sz="2800" smtClean="0">
                <a:solidFill>
                  <a:srgbClr val="0B1B2E"/>
                </a:solidFill>
                <a:cs typeface="Arial" charset="0"/>
              </a:rPr>
              <a:t>     - Σύνδεση των βαθμίδων εκπαίδευσης</a:t>
            </a:r>
          </a:p>
          <a:p>
            <a:pPr marL="609600" indent="-609600" eaLnBrk="1" hangingPunct="1">
              <a:buClr>
                <a:srgbClr val="173860"/>
              </a:buClr>
              <a:buFontTx/>
              <a:buNone/>
            </a:pPr>
            <a:r>
              <a:rPr lang="el-GR" sz="2400" smtClean="0">
                <a:solidFill>
                  <a:srgbClr val="0B1B2E"/>
                </a:solidFill>
                <a:cs typeface="Arial" charset="0"/>
              </a:rPr>
              <a:t>			</a:t>
            </a:r>
            <a:r>
              <a:rPr lang="el-GR" sz="2200" smtClean="0">
                <a:solidFill>
                  <a:srgbClr val="0B1B2E"/>
                </a:solidFill>
                <a:cs typeface="Arial" charset="0"/>
              </a:rPr>
              <a:t>Βαθμίδα 1: Προδημοτική – Β΄ Δημοτικού</a:t>
            </a:r>
          </a:p>
          <a:p>
            <a:pPr marL="609600" indent="-609600" eaLnBrk="1" hangingPunct="1">
              <a:buClr>
                <a:srgbClr val="173860"/>
              </a:buClr>
              <a:buFontTx/>
              <a:buNone/>
            </a:pPr>
            <a:r>
              <a:rPr lang="el-GR" sz="2200" smtClean="0">
                <a:solidFill>
                  <a:srgbClr val="0B1B2E"/>
                </a:solidFill>
                <a:cs typeface="Arial" charset="0"/>
              </a:rPr>
              <a:t>			Βαθμίδα 2: Γ΄ Δημοτικού – Ε΄ Δημοτικού</a:t>
            </a:r>
          </a:p>
          <a:p>
            <a:pPr marL="609600" indent="-609600" eaLnBrk="1" hangingPunct="1">
              <a:buClr>
                <a:srgbClr val="173860"/>
              </a:buClr>
              <a:buFontTx/>
              <a:buNone/>
            </a:pPr>
            <a:r>
              <a:rPr lang="el-GR" sz="2200" smtClean="0">
                <a:solidFill>
                  <a:srgbClr val="0B1B2E"/>
                </a:solidFill>
                <a:cs typeface="Arial" charset="0"/>
              </a:rPr>
              <a:t>   			Βαθμίδα 3: Στ΄ Δημοτικού – Β΄ Γυμνασίου</a:t>
            </a:r>
          </a:p>
          <a:p>
            <a:pPr marL="609600" indent="-609600" eaLnBrk="1" hangingPunct="1">
              <a:buClr>
                <a:srgbClr val="173860"/>
              </a:buClr>
              <a:buFontTx/>
              <a:buNone/>
            </a:pPr>
            <a:r>
              <a:rPr lang="el-GR" sz="2200" smtClean="0">
                <a:solidFill>
                  <a:srgbClr val="0B1B2E"/>
                </a:solidFill>
                <a:cs typeface="Arial" charset="0"/>
              </a:rPr>
              <a:t>			Βαθμίδα 4: Γ΄ Γυμνασίου – Α΄ Λυκείου</a:t>
            </a:r>
          </a:p>
          <a:p>
            <a:pPr marL="609600" indent="-609600" eaLnBrk="1" hangingPunct="1">
              <a:buClr>
                <a:srgbClr val="173860"/>
              </a:buClr>
              <a:buFontTx/>
              <a:buNone/>
            </a:pPr>
            <a:r>
              <a:rPr lang="el-GR" sz="2800" smtClean="0">
                <a:solidFill>
                  <a:srgbClr val="0B1B2E"/>
                </a:solidFill>
                <a:cs typeface="Arial" charset="0"/>
              </a:rPr>
              <a:t>    </a:t>
            </a:r>
            <a:r>
              <a:rPr lang="en-US" sz="2800" smtClean="0">
                <a:solidFill>
                  <a:srgbClr val="0B1B2E"/>
                </a:solidFill>
                <a:cs typeface="Arial" charset="0"/>
              </a:rPr>
              <a:t> </a:t>
            </a:r>
            <a:r>
              <a:rPr lang="el-GR" sz="2800" smtClean="0">
                <a:solidFill>
                  <a:srgbClr val="0B1B2E"/>
                </a:solidFill>
                <a:cs typeface="Arial" charset="0"/>
              </a:rPr>
              <a:t>- Καθορισμός δεικτών επιτυχίας για κάθε βαθμίδα</a:t>
            </a:r>
          </a:p>
          <a:p>
            <a:pPr marL="609600" indent="-609600" eaLnBrk="1" hangingPunct="1">
              <a:buClr>
                <a:srgbClr val="173860"/>
              </a:buClr>
              <a:buFontTx/>
              <a:buNone/>
            </a:pPr>
            <a:r>
              <a:rPr lang="el-GR" sz="2800" smtClean="0">
                <a:solidFill>
                  <a:srgbClr val="0B1B2E"/>
                </a:solidFill>
                <a:cs typeface="Arial" charset="0"/>
              </a:rPr>
              <a:t>     - </a:t>
            </a:r>
            <a:r>
              <a:rPr lang="en-US" sz="2800" smtClean="0">
                <a:solidFill>
                  <a:srgbClr val="0B1B2E"/>
                </a:solidFill>
                <a:cs typeface="Arial" charset="0"/>
              </a:rPr>
              <a:t>E</a:t>
            </a:r>
            <a:r>
              <a:rPr lang="el-GR" sz="2800" smtClean="0">
                <a:solidFill>
                  <a:srgbClr val="0B1B2E"/>
                </a:solidFill>
                <a:cs typeface="Arial" charset="0"/>
              </a:rPr>
              <a:t>ισαγωγή σύγχρονων και ευέλικτων διδακτικών   προσεγγίσεων</a:t>
            </a:r>
          </a:p>
          <a:p>
            <a:pPr marL="609600" indent="-609600" eaLnBrk="1" hangingPunct="1">
              <a:buClr>
                <a:srgbClr val="173860"/>
              </a:buClr>
              <a:buFontTx/>
              <a:buNone/>
            </a:pPr>
            <a:r>
              <a:rPr lang="el-GR" sz="2800" smtClean="0">
                <a:solidFill>
                  <a:srgbClr val="0B1B2E"/>
                </a:solidFill>
                <a:cs typeface="Arial" charset="0"/>
              </a:rPr>
              <a:t>     - Έμφαση στην κριτική σκέψη ως δεξιότητα</a:t>
            </a:r>
            <a:endParaRPr lang="en-US" sz="2800" smtClean="0">
              <a:solidFill>
                <a:srgbClr val="0B1B2E"/>
              </a:solidFill>
              <a:cs typeface="Arial" charset="0"/>
            </a:endParaRPr>
          </a:p>
          <a:p>
            <a:pPr marL="609600" indent="-609600" eaLnBrk="1" hangingPunct="1">
              <a:buClr>
                <a:srgbClr val="173860"/>
              </a:buClr>
              <a:buFont typeface="Wingdings 2" pitchFamily="18" charset="2"/>
              <a:buNone/>
            </a:pPr>
            <a:r>
              <a:rPr lang="el-GR" sz="2800" smtClean="0">
                <a:solidFill>
                  <a:srgbClr val="0B1B2E"/>
                </a:solidFill>
                <a:cs typeface="Arial" charset="0"/>
              </a:rPr>
              <a:t> </a:t>
            </a:r>
            <a:r>
              <a:rPr lang="en-US" sz="2800" smtClean="0">
                <a:solidFill>
                  <a:srgbClr val="0B1B2E"/>
                </a:solidFill>
                <a:cs typeface="Arial" charset="0"/>
              </a:rPr>
              <a:t>   </a:t>
            </a:r>
            <a:r>
              <a:rPr lang="el-GR" sz="2800" smtClean="0">
                <a:solidFill>
                  <a:srgbClr val="0B1B2E"/>
                </a:solidFill>
                <a:cs typeface="Arial" charset="0"/>
              </a:rPr>
              <a:t>  </a:t>
            </a:r>
            <a:r>
              <a:rPr lang="el-GR" sz="2400" smtClean="0">
                <a:solidFill>
                  <a:srgbClr val="0B1B2E"/>
                </a:solidFill>
                <a:cs typeface="Arial" charset="0"/>
              </a:rPr>
              <a:t>    </a:t>
            </a:r>
            <a:endParaRPr lang="el-GR" sz="1600" smtClean="0">
              <a:solidFill>
                <a:srgbClr val="0B1B2E"/>
              </a:solidFill>
            </a:endParaRPr>
          </a:p>
          <a:p>
            <a:pPr marL="609600" indent="-609600" eaLnBrk="1" hangingPunct="1">
              <a:buClr>
                <a:srgbClr val="173860"/>
              </a:buClr>
              <a:buFont typeface="Wingdings 2" pitchFamily="18" charset="2"/>
              <a:buChar char=""/>
            </a:pPr>
            <a:endParaRPr lang="en-GB" sz="1600" smtClean="0"/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990600" y="1066800"/>
            <a:ext cx="5638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l-GR" sz="3600" b="1">
                <a:solidFill>
                  <a:srgbClr val="1B4070"/>
                </a:solidFill>
                <a:latin typeface="Calibri" pitchFamily="34" charset="0"/>
                <a:cs typeface="Arial" charset="0"/>
              </a:rPr>
              <a:t>Τι αλλάζει;</a:t>
            </a:r>
            <a:endParaRPr lang="el-GR" sz="3600">
              <a:solidFill>
                <a:srgbClr val="1B407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152400" y="152400"/>
            <a:ext cx="8839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l-GR" sz="32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Νέο Αναλυτικό Πρόγραμμα Εικαστικών Τεχνών</a:t>
            </a:r>
            <a:endParaRPr lang="el-GR" sz="32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33400" y="457200"/>
            <a:ext cx="85471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600" i="1">
              <a:latin typeface="Calibri" pitchFamily="34" charset="0"/>
            </a:endParaRPr>
          </a:p>
          <a:p>
            <a:endParaRPr lang="en-US" sz="2600" i="1">
              <a:latin typeface="Calibri" pitchFamily="34" charset="0"/>
            </a:endParaRPr>
          </a:p>
          <a:p>
            <a:r>
              <a:rPr lang="el-GR" sz="2600" i="1">
                <a:latin typeface="Calibri" pitchFamily="34" charset="0"/>
              </a:rPr>
              <a:t>Οι Εικαστικές Τέχνες περιλαμβάνουν: </a:t>
            </a:r>
            <a:endParaRPr lang="en-US" sz="2600" i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l-GR" sz="2400">
                <a:latin typeface="Calibri" pitchFamily="34" charset="0"/>
              </a:rPr>
              <a:t>  </a:t>
            </a:r>
            <a:r>
              <a:rPr lang="el-GR" sz="2600">
                <a:latin typeface="Calibri" pitchFamily="34" charset="0"/>
              </a:rPr>
              <a:t>τις καλές τέχνες </a:t>
            </a:r>
            <a:endParaRPr lang="en-US" sz="26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l-GR" sz="2600">
                <a:latin typeface="Calibri" pitchFamily="34" charset="0"/>
              </a:rPr>
              <a:t>  εικόνες και αντικείμενα της καθημερινότητας </a:t>
            </a:r>
            <a:endParaRPr lang="en-US" sz="26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l-GR" sz="2600">
                <a:latin typeface="Calibri" pitchFamily="34" charset="0"/>
              </a:rPr>
              <a:t>  αντικείμενα παραδοσιακής τέχνης </a:t>
            </a:r>
            <a:endParaRPr lang="en-US" sz="26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  </a:t>
            </a:r>
            <a:r>
              <a:rPr lang="el-GR" sz="2600">
                <a:latin typeface="Calibri" pitchFamily="34" charset="0"/>
              </a:rPr>
              <a:t>μορφές τέχνης από διάφορους πολιτισμούς</a:t>
            </a:r>
          </a:p>
        </p:txBody>
      </p:sp>
      <p:pic>
        <p:nvPicPr>
          <p:cNvPr id="15363" name="Picture 7" descr="I:\Gallery\Native North American Art\Circularma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30650"/>
            <a:ext cx="20081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4" descr="C:\Users\nikoleta\Desktop\My Documents\ΑνΠρογρΤεχνη\ΝΕΕΣ ΕΡΓΑΣΙΕΣ 2010-2011\ΑΠ Σεπτέμβρης 2010\Επιμόρφωση\ΠΗΓΕΣ\Πολιτιστική Κληρονομιά\theodoul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956050"/>
            <a:ext cx="2371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971550" y="62484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900"/>
              <a:t>Παραδοσιακή Αφρικανική μάσκα</a:t>
            </a:r>
          </a:p>
        </p:txBody>
      </p:sp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6229350" y="6223000"/>
            <a:ext cx="2360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l-GR" sz="900"/>
              <a:t>Θεόδουλος, Ψήφισμα</a:t>
            </a:r>
            <a:r>
              <a:rPr lang="en-US" sz="900"/>
              <a:t>, 1995</a:t>
            </a:r>
            <a:endParaRPr lang="el-GR" sz="900"/>
          </a:p>
          <a:p>
            <a:pPr algn="ctr" eaLnBrk="1" hangingPunct="1"/>
            <a:r>
              <a:rPr lang="el-GR" sz="900"/>
              <a:t>Εγκατάσταση στην οδό Λήδρας, Λευκωσία</a:t>
            </a:r>
          </a:p>
        </p:txBody>
      </p:sp>
      <p:pic>
        <p:nvPicPr>
          <p:cNvPr id="15367" name="Picture 2" descr="H:\Gallery\ART\Artists\Goldsworthy\school 050.jpg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3973513"/>
            <a:ext cx="2376488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3562350" y="6248400"/>
            <a:ext cx="1828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900"/>
              <a:t>Andy Goldsworthy</a:t>
            </a:r>
            <a:endParaRPr lang="el-GR" sz="900"/>
          </a:p>
        </p:txBody>
      </p:sp>
      <p:sp>
        <p:nvSpPr>
          <p:cNvPr id="15369" name="Title 1"/>
          <p:cNvSpPr txBox="1">
            <a:spLocks/>
          </p:cNvSpPr>
          <p:nvPr/>
        </p:nvSpPr>
        <p:spPr bwMode="auto">
          <a:xfrm>
            <a:off x="152400" y="152400"/>
            <a:ext cx="8839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l-GR" sz="32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Ορισμός των Εικαστικών Τεχνών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404100" cy="1905000"/>
          </a:xfrm>
          <a:solidFill>
            <a:srgbClr val="DCE8F7"/>
          </a:solidFill>
          <a:ln cap="flat">
            <a:solidFill>
              <a:srgbClr val="4B87D2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273050" indent="-273050" algn="ctr" eaLnBrk="1" hangingPunct="1">
              <a:buClr>
                <a:srgbClr val="173860"/>
              </a:buClr>
              <a:buFontTx/>
              <a:buNone/>
              <a:defRPr/>
            </a:pPr>
            <a:r>
              <a:rPr lang="el-GR" smtClean="0">
                <a:solidFill>
                  <a:srgbClr val="0B1B2E"/>
                </a:solidFill>
              </a:rPr>
              <a:t>Η ανάπτυξη κριτικά σκεπτόμενων, συνειδητοποιημένων δημιουργών – θεατών που συμβάλλουν ενεργά στη βελτίωση της ποιότητας της ζωής τους</a:t>
            </a:r>
            <a:endParaRPr lang="en-US" smtClean="0">
              <a:solidFill>
                <a:srgbClr val="0B1B2E"/>
              </a:solidFill>
            </a:endParaRPr>
          </a:p>
        </p:txBody>
      </p:sp>
      <p:pic>
        <p:nvPicPr>
          <p:cNvPr id="16387" name="Picture 7" descr="C:\Users\nikoleta\Desktop\My Documents\ΑνΠρογρΤεχνη\ΝΕΕΣ ΕΡΓΑΣΙΕΣ 2010-2011\ΑΠ Σεπτέμβρης 2010\Επιμόρφωση\ΠΗΓΕΣ\Πολιτιστική Κληρονομιά\theodoulo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51618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1"/>
          <p:cNvSpPr txBox="1">
            <a:spLocks/>
          </p:cNvSpPr>
          <p:nvPr/>
        </p:nvSpPr>
        <p:spPr bwMode="auto">
          <a:xfrm>
            <a:off x="152400" y="152400"/>
            <a:ext cx="8839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l-GR" sz="32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Ο σκοπός των Εικαστικών Τεχνών</a:t>
            </a:r>
            <a:endParaRPr lang="el-GR" sz="32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6389" name="Picture 5" descr="I:\Gallery\ART\Artists\Diebenkorn\Diebenkor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23622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" descr="Matthew Ritchie,  Courtesy Andrea Rosen Gallery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6670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609600" y="6324600"/>
            <a:ext cx="2057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/>
              <a:t>Richard Diebenkorn</a:t>
            </a:r>
            <a:endParaRPr lang="el-GR" sz="900"/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6324600" y="6248400"/>
            <a:ext cx="24209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l-GR" sz="900"/>
              <a:t>Θεόδουλος</a:t>
            </a:r>
            <a:r>
              <a:rPr lang="en-US" sz="900"/>
              <a:t>, </a:t>
            </a:r>
            <a:r>
              <a:rPr lang="el-GR" sz="900"/>
              <a:t>Κύβος ΙΙΙ, 2005, βιντεογλυπτική</a:t>
            </a:r>
          </a:p>
        </p:txBody>
      </p: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3657600" y="6248400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/>
              <a:t>Mathew Ritchie, Line Shot, </a:t>
            </a:r>
            <a:r>
              <a:rPr lang="el-GR" sz="900"/>
              <a:t>εγκατάσταση στο χώρο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239000" cy="4389438"/>
          </a:xfrm>
        </p:spPr>
        <p:txBody>
          <a:bodyPr/>
          <a:lstStyle/>
          <a:p>
            <a:pPr marL="273050" indent="-273050" eaLnBrk="1" hangingPunct="1">
              <a:buClr>
                <a:srgbClr val="173860"/>
              </a:buClr>
              <a:buFont typeface="Wingdings 2" pitchFamily="18" charset="2"/>
              <a:buChar char=""/>
            </a:pPr>
            <a:r>
              <a:rPr lang="el-GR" sz="3000" smtClean="0"/>
              <a:t>Παιδοκεντρικές – Νοοκατασκευαστικές Προσεγγίσεις στην Εικαστική Αγωγή</a:t>
            </a:r>
          </a:p>
          <a:p>
            <a:pPr marL="273050" indent="-273050" eaLnBrk="1" hangingPunct="1">
              <a:buClr>
                <a:srgbClr val="173860"/>
              </a:buClr>
              <a:buFontTx/>
              <a:buNone/>
            </a:pPr>
            <a:endParaRPr lang="el-GR" sz="1800" smtClean="0"/>
          </a:p>
          <a:p>
            <a:pPr marL="273050" indent="-273050" eaLnBrk="1" hangingPunct="1">
              <a:buClr>
                <a:srgbClr val="173860"/>
              </a:buClr>
              <a:buFont typeface="Wingdings 2" pitchFamily="18" charset="2"/>
              <a:buChar char=""/>
            </a:pPr>
            <a:r>
              <a:rPr lang="el-GR" sz="3000" smtClean="0"/>
              <a:t>Κριτική Παιδαγωγική και Εικαστική Αγωγή </a:t>
            </a:r>
          </a:p>
          <a:p>
            <a:pPr marL="273050" indent="-273050" eaLnBrk="1" hangingPunct="1">
              <a:buClr>
                <a:srgbClr val="173860"/>
              </a:buClr>
              <a:buFont typeface="Wingdings 2" pitchFamily="18" charset="2"/>
              <a:buNone/>
            </a:pPr>
            <a:endParaRPr lang="el-GR" smtClean="0"/>
          </a:p>
          <a:p>
            <a:pPr marL="273050" indent="-273050" eaLnBrk="1" hangingPunct="1">
              <a:buClr>
                <a:srgbClr val="173860"/>
              </a:buClr>
              <a:buFont typeface="Wingdings 2" pitchFamily="18" charset="2"/>
              <a:buChar char=""/>
            </a:pPr>
            <a:endParaRPr lang="el-GR" smtClean="0"/>
          </a:p>
        </p:txBody>
      </p:sp>
      <p:pic>
        <p:nvPicPr>
          <p:cNvPr id="17411" name="Picture 6" descr="C:\Users\nikoleta\Desktop\My Documents\ΑνΠρογρΤεχνη\ΝΕΕΣ ΕΡΓΑΣΙΕΣ 2010-2011\ΑΠ Σεπτέμβρης 2010\Επιμόρφωση\My work\Εξελικτικό Πρόγραμμα Δραστηριοτήτων\Photos\Φάση Β\100_5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32188"/>
            <a:ext cx="3824288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CHRISTOFOROULLA 05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3505200"/>
            <a:ext cx="4060825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itle 1"/>
          <p:cNvSpPr txBox="1">
            <a:spLocks/>
          </p:cNvSpPr>
          <p:nvPr/>
        </p:nvSpPr>
        <p:spPr bwMode="auto">
          <a:xfrm>
            <a:off x="152400" y="152400"/>
            <a:ext cx="8839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l-GR" sz="32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Παιδαγωγικές μέθοδοι - Προσεγγίσεις</a:t>
            </a:r>
            <a:endParaRPr lang="el-GR" sz="32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381000" y="228600"/>
            <a:ext cx="8382000" cy="886397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l-GR" sz="3200" b="1" smtClean="0">
                <a:solidFill>
                  <a:schemeClr val="bg1"/>
                </a:solidFill>
              </a:rPr>
              <a:t>Παιδοκεντρικές – Νοοκατασκευαστικές Προσεγγίσεις</a:t>
            </a:r>
            <a:br>
              <a:rPr lang="el-GR" sz="3200" b="1" smtClean="0">
                <a:solidFill>
                  <a:schemeClr val="bg1"/>
                </a:solidFill>
              </a:rPr>
            </a:br>
            <a:r>
              <a:rPr lang="el-GR" sz="3200" b="1" smtClean="0"/>
              <a:t> στην Εικαστική Αγωγή</a:t>
            </a:r>
            <a:endParaRPr lang="el-GR" sz="3200" b="1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05400"/>
          </a:xfrm>
        </p:spPr>
        <p:txBody>
          <a:bodyPr/>
          <a:lstStyle/>
          <a:p>
            <a:pPr marL="273050" indent="-273050" eaLnBrk="1" hangingPunct="1">
              <a:buClr>
                <a:srgbClr val="173860"/>
              </a:buClr>
              <a:buFontTx/>
              <a:buNone/>
              <a:defRPr/>
            </a:pPr>
            <a:r>
              <a:rPr lang="el-GR" sz="3000" dirty="0" smtClean="0"/>
              <a:t> </a:t>
            </a:r>
            <a:r>
              <a:rPr lang="el-GR" sz="2800" i="1" dirty="0" smtClean="0"/>
              <a:t>Βασικές αρχές: </a:t>
            </a:r>
            <a:endParaRPr lang="el-GR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2800" dirty="0" smtClean="0"/>
              <a:t>άμεση εμπειρία η οποία προηγείται της κατανόησης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800" dirty="0" smtClean="0"/>
              <a:t>ενεργός συμμετοχή και σύνδεση με αυθεντικές-πραγματικές καταστάσεις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800" dirty="0" err="1" smtClean="0"/>
              <a:t>πολυτροπική</a:t>
            </a:r>
            <a:r>
              <a:rPr lang="el-GR" sz="2800" dirty="0" smtClean="0"/>
              <a:t> εικαστική έκφραση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800" dirty="0" smtClean="0"/>
              <a:t>δραστηριότητες με συνέχεια και εξέλιξη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800" dirty="0" smtClean="0"/>
              <a:t>αλληλεπιδραστικό περιβάλλον μάθησης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800" dirty="0" smtClean="0"/>
              <a:t>καλλιέργεια </a:t>
            </a:r>
            <a:r>
              <a:rPr lang="el-GR" sz="2800" dirty="0" err="1" smtClean="0"/>
              <a:t>μεταγνωστικών</a:t>
            </a:r>
            <a:r>
              <a:rPr lang="el-GR" sz="2800" dirty="0" smtClean="0"/>
              <a:t> δεξιοτήτων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800" dirty="0" smtClean="0"/>
              <a:t>διαφοροποίηση διδασκαλίας/πολλαπλές διαδρομές μάθησης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800" dirty="0" smtClean="0"/>
              <a:t>στοχαστική δράση</a:t>
            </a:r>
          </a:p>
          <a:p>
            <a:pPr marL="273050" indent="-273050" eaLnBrk="1" hangingPunct="1">
              <a:buClr>
                <a:srgbClr val="173860"/>
              </a:buClr>
              <a:buFont typeface="Wingdings 2" pitchFamily="18" charset="2"/>
              <a:buNone/>
              <a:defRPr/>
            </a:pPr>
            <a:endParaRPr lang="el-GR" dirty="0" smtClean="0"/>
          </a:p>
          <a:p>
            <a:pPr marL="273050" indent="-273050" eaLnBrk="1" hangingPunct="1">
              <a:buClr>
                <a:srgbClr val="173860"/>
              </a:buClr>
              <a:buFont typeface="Wingdings 2" pitchFamily="18" charset="2"/>
              <a:buChar char=""/>
              <a:defRPr/>
            </a:pPr>
            <a:endParaRPr lang="el-GR" dirty="0" smtClean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White Template with magenta-blue Segoe_TP10286787">
  <a:themeElements>
    <a:clrScheme name="Custom 2">
      <a:dk1>
        <a:sysClr val="windowText" lastClr="000000"/>
      </a:dk1>
      <a:lt1>
        <a:sysClr val="window" lastClr="FFFFFF"/>
      </a:lt1>
      <a:dk2>
        <a:srgbClr val="0F243E"/>
      </a:dk2>
      <a:lt2>
        <a:srgbClr val="245695"/>
      </a:lt2>
      <a:accent1>
        <a:srgbClr val="508BD4"/>
      </a:accent1>
      <a:accent2>
        <a:srgbClr val="245695"/>
      </a:accent2>
      <a:accent3>
        <a:srgbClr val="173860"/>
      </a:accent3>
      <a:accent4>
        <a:srgbClr val="173860"/>
      </a:accent4>
      <a:accent5>
        <a:srgbClr val="A7C5E9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White Template with yellow-magenta Segoe_TP10286788">
  <a:themeElements>
    <a:clrScheme name="Custom 10">
      <a:dk1>
        <a:srgbClr val="6A006C"/>
      </a:dk1>
      <a:lt1>
        <a:srgbClr val="3F0040"/>
      </a:lt1>
      <a:dk2>
        <a:srgbClr val="7030A0"/>
      </a:dk2>
      <a:lt2>
        <a:srgbClr val="542378"/>
      </a:lt2>
      <a:accent1>
        <a:srgbClr val="508BD4"/>
      </a:accent1>
      <a:accent2>
        <a:srgbClr val="245695"/>
      </a:accent2>
      <a:accent3>
        <a:srgbClr val="00CC00"/>
      </a:accent3>
      <a:accent4>
        <a:srgbClr val="00CC00"/>
      </a:accent4>
      <a:accent5>
        <a:srgbClr val="00007F"/>
      </a:accent5>
      <a:accent6>
        <a:srgbClr val="3F0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1_White Template with magenta-blue Segoe</Template>
  <TotalTime>4187</TotalTime>
  <Words>2066</Words>
  <Application>Microsoft Office PowerPoint</Application>
  <PresentationFormat>On-screen Show (4:3)</PresentationFormat>
  <Paragraphs>523</Paragraphs>
  <Slides>37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Arial</vt:lpstr>
      <vt:lpstr>MS PGothic</vt:lpstr>
      <vt:lpstr>Calibri</vt:lpstr>
      <vt:lpstr>Courier New</vt:lpstr>
      <vt:lpstr>Segoe Print</vt:lpstr>
      <vt:lpstr>Wingdings</vt:lpstr>
      <vt:lpstr>Wingdings 2</vt:lpstr>
      <vt:lpstr>Comic Sans MS</vt:lpstr>
      <vt:lpstr>Myriad Pro</vt:lpstr>
      <vt:lpstr>1_White Template with magenta-blue Segoe_TP10286787</vt:lpstr>
      <vt:lpstr>White with Courier font for code slides</vt:lpstr>
      <vt:lpstr>1_White Template with yellow-magenta Segoe_TP10286788</vt:lpstr>
      <vt:lpstr>1_White with Courier font for code slides</vt:lpstr>
      <vt:lpstr>2_White with Courier font for code slides</vt:lpstr>
      <vt:lpstr>ΝΕΟ ΑΝΑΛΥΤΙΚΟ ΠΡΟΓΡΑΜΜΑ ΕΙΚΑΣΤΙΚΩΝ ΤΕΧΝΩΝ </vt:lpstr>
      <vt:lpstr>Περιεχόμενο Παρουσίασης</vt:lpstr>
      <vt:lpstr>Ομάδα Υποστήριξης ΝΑΠ Εικαστικών Τεχνών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Παιδοκεντρικές – Νοοκατασκευαστικές Προσεγγίσεις  στην Εικαστική Αγωγή</vt:lpstr>
      <vt:lpstr>Κριτική Παιδαγωγική  και Εικαστική Αγωγή</vt:lpstr>
      <vt:lpstr>PowerPoint Presentation</vt:lpstr>
      <vt:lpstr>PowerPoint Presentation</vt:lpstr>
      <vt:lpstr>Οργάνωση Μαθησιακού Περιβάλλοντος</vt:lpstr>
      <vt:lpstr>Χρήση Εικαστικού Ημερολογίου</vt:lpstr>
      <vt:lpstr>Καινοτομίες που περιλαμβάνονται στο ΝΑΠ </vt:lpstr>
      <vt:lpstr>Καινοτομίες που περιλαμβάνονται στο ΝΑΠ </vt:lpstr>
      <vt:lpstr>Αξιοποίηση  Έργων  Τέχνης </vt:lpstr>
      <vt:lpstr>ΔΟΜΗ – ΠΕΡΙΕΧΟΜΕΝΟ ΝΑΠ</vt:lpstr>
      <vt:lpstr>PowerPoint Presentation</vt:lpstr>
      <vt:lpstr> Έννοιες - Κλειδιά</vt:lpstr>
      <vt:lpstr>PowerPoint Presentation</vt:lpstr>
      <vt:lpstr>Θεματικές Περιοχές    β. Πολιτισμός της Εικόνας (βαθμίδες 1, 2, 3, 4)</vt:lpstr>
      <vt:lpstr>Θεματικές Περιοχές    γ. Κοινωνία και Ζωή (βαθμίδες 1, 2, 3, 4)</vt:lpstr>
      <vt:lpstr>Θεματικές Περιοχές   δ. Ταυτότητα (βαθμίδες 1, 2, 3, 4)</vt:lpstr>
      <vt:lpstr>Θεματικές Περιοχές    ε. Τοπική Πολιτιστική Κληρονομιά (βαθμίδες 1, 2, 3, 4)</vt:lpstr>
      <vt:lpstr>Θεματικές Περιοχές    στ. Παγκόσμια Πολιτιστική Κληρονομιά (βαθμίδες 1, 2, 3, 4)</vt:lpstr>
      <vt:lpstr>PowerPoint Presentation</vt:lpstr>
      <vt:lpstr>PowerPoint Presentation</vt:lpstr>
      <vt:lpstr>Επιλογή στοιχείων από τον Πυρήνα</vt:lpstr>
      <vt:lpstr>Διατύπωση στόχων</vt:lpstr>
      <vt:lpstr>Καταγραφή της πορείας των μαθημάτων με συγκεκριμένες δραστηριότητες</vt:lpstr>
      <vt:lpstr>Αξιολόγηση / Αναστοχασμός</vt:lpstr>
      <vt:lpstr>Εικαστική Δραστηριότητα    Αυτοπροσωπογραφίες    με την αίσθηση της αφής    </vt:lpstr>
      <vt:lpstr>             Σχολιασμός δραστηριότητας  </vt:lpstr>
      <vt:lpstr>Εμπλουτισμός Εμπειριών</vt:lpstr>
      <vt:lpstr>Προέκταση δραστηριότητας</vt:lpstr>
      <vt:lpstr>Ευχαριστούμε  για την προσοχή σας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Christos Papadopoulos</cp:lastModifiedBy>
  <cp:revision>332</cp:revision>
  <dcterms:created xsi:type="dcterms:W3CDTF">2006-08-16T00:00:00Z</dcterms:created>
  <dcterms:modified xsi:type="dcterms:W3CDTF">2013-04-20T12:21:42Z</dcterms:modified>
</cp:coreProperties>
</file>